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67" r:id="rId5"/>
    <p:sldId id="268" r:id="rId6"/>
    <p:sldId id="269" r:id="rId7"/>
    <p:sldId id="270" r:id="rId8"/>
    <p:sldId id="257" r:id="rId9"/>
    <p:sldId id="289" r:id="rId10"/>
    <p:sldId id="258" r:id="rId11"/>
    <p:sldId id="259" r:id="rId12"/>
    <p:sldId id="290" r:id="rId13"/>
    <p:sldId id="260" r:id="rId14"/>
    <p:sldId id="291" r:id="rId15"/>
    <p:sldId id="279" r:id="rId16"/>
    <p:sldId id="281" r:id="rId17"/>
    <p:sldId id="285" r:id="rId18"/>
    <p:sldId id="263" r:id="rId19"/>
    <p:sldId id="264" r:id="rId20"/>
    <p:sldId id="283" r:id="rId21"/>
    <p:sldId id="284" r:id="rId22"/>
    <p:sldId id="287" r:id="rId23"/>
    <p:sldId id="288" r:id="rId24"/>
    <p:sldId id="286" r:id="rId25"/>
    <p:sldId id="292" r:id="rId2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5AA8FCDE-85B5-413C-8366-4FCC65EDEAF0}"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3988889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5AA8FCDE-85B5-413C-8366-4FCC65EDEAF0}"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304154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5AA8FCDE-85B5-413C-8366-4FCC65EDEAF0}"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244129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5AA8FCDE-85B5-413C-8366-4FCC65EDEAF0}"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2236180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5AA8FCDE-85B5-413C-8366-4FCC65EDEAF0}" type="datetimeFigureOut">
              <a:rPr lang="es-CO" smtClean="0"/>
              <a:t>25/06/2019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3723502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5AA8FCDE-85B5-413C-8366-4FCC65EDEAF0}" type="datetimeFigureOut">
              <a:rPr lang="es-CO" smtClean="0"/>
              <a:t>25/06/2019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167473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AA8FCDE-85B5-413C-8366-4FCC65EDEAF0}" type="datetimeFigureOut">
              <a:rPr lang="es-CO" smtClean="0"/>
              <a:t>25/06/2019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2070486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5AA8FCDE-85B5-413C-8366-4FCC65EDEAF0}"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1715140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5AA8FCDE-85B5-413C-8366-4FCC65EDEAF0}" type="datetimeFigureOut">
              <a:rPr lang="es-CO" smtClean="0"/>
              <a:t>25/06/2019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3361064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5AA8FCDE-85B5-413C-8366-4FCC65EDEAF0}"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1897359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5AA8FCDE-85B5-413C-8366-4FCC65EDEAF0}" type="datetimeFigureOut">
              <a:rPr lang="es-CO" smtClean="0"/>
              <a:t>25/06/2019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5785EF9-3EC7-4B4F-AFD7-568F8F145757}" type="slidenum">
              <a:rPr lang="es-CO" smtClean="0"/>
              <a:t>‹Nº›</a:t>
            </a:fld>
            <a:endParaRPr lang="es-CO"/>
          </a:p>
        </p:txBody>
      </p:sp>
    </p:spTree>
    <p:extLst>
      <p:ext uri="{BB962C8B-B14F-4D97-AF65-F5344CB8AC3E}">
        <p14:creationId xmlns:p14="http://schemas.microsoft.com/office/powerpoint/2010/main" val="2768254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A8FCDE-85B5-413C-8366-4FCC65EDEAF0}" type="datetimeFigureOut">
              <a:rPr lang="es-CO" smtClean="0"/>
              <a:t>25/06/2019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785EF9-3EC7-4B4F-AFD7-568F8F145757}" type="slidenum">
              <a:rPr lang="es-CO" smtClean="0"/>
              <a:t>‹Nº›</a:t>
            </a:fld>
            <a:endParaRPr lang="es-CO"/>
          </a:p>
        </p:txBody>
      </p:sp>
    </p:spTree>
    <p:extLst>
      <p:ext uri="{BB962C8B-B14F-4D97-AF65-F5344CB8AC3E}">
        <p14:creationId xmlns:p14="http://schemas.microsoft.com/office/powerpoint/2010/main" val="2375820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519953"/>
            <a:ext cx="9144000" cy="2061882"/>
          </a:xfrm>
        </p:spPr>
        <p:txBody>
          <a:bodyPr>
            <a:normAutofit/>
          </a:bodyPr>
          <a:lstStyle/>
          <a:p>
            <a:r>
              <a:rPr lang="es-CO" dirty="0" smtClean="0">
                <a:latin typeface="Algerian" panose="04020705040A02060702" pitchFamily="82" charset="0"/>
              </a:rPr>
              <a:t>¿QUIÉNES RECIBEN</a:t>
            </a:r>
            <a:br>
              <a:rPr lang="es-CO" dirty="0" smtClean="0">
                <a:latin typeface="Algerian" panose="04020705040A02060702" pitchFamily="82" charset="0"/>
              </a:rPr>
            </a:br>
            <a:r>
              <a:rPr lang="es-CO" dirty="0" smtClean="0">
                <a:latin typeface="Algerian" panose="04020705040A02060702" pitchFamily="82" charset="0"/>
              </a:rPr>
              <a:t> EL ESPÓRITU SANTO?</a:t>
            </a:r>
            <a:endParaRPr lang="es-CO" dirty="0">
              <a:latin typeface="Algerian" panose="04020705040A02060702" pitchFamily="82" charset="0"/>
            </a:endParaRPr>
          </a:p>
        </p:txBody>
      </p:sp>
      <p:pic>
        <p:nvPicPr>
          <p:cNvPr id="4" name="Imagen 3"/>
          <p:cNvPicPr>
            <a:picLocks noChangeAspect="1"/>
          </p:cNvPicPr>
          <p:nvPr/>
        </p:nvPicPr>
        <p:blipFill>
          <a:blip r:embed="rId2"/>
          <a:stretch>
            <a:fillRect/>
          </a:stretch>
        </p:blipFill>
        <p:spPr>
          <a:xfrm>
            <a:off x="4295915" y="2581835"/>
            <a:ext cx="3600170" cy="3577759"/>
          </a:xfrm>
          <a:prstGeom prst="rect">
            <a:avLst/>
          </a:prstGeom>
          <a:scene3d>
            <a:camera prst="orthographicFront"/>
            <a:lightRig rig="threePt" dir="t"/>
          </a:scene3d>
          <a:sp3d>
            <a:bevelT prst="angle"/>
          </a:sp3d>
        </p:spPr>
      </p:pic>
    </p:spTree>
    <p:extLst>
      <p:ext uri="{BB962C8B-B14F-4D97-AF65-F5344CB8AC3E}">
        <p14:creationId xmlns:p14="http://schemas.microsoft.com/office/powerpoint/2010/main" val="383531460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51709" y="316998"/>
            <a:ext cx="10776284" cy="982412"/>
          </a:xfrm>
        </p:spPr>
        <p:txBody>
          <a:bodyPr>
            <a:noAutofit/>
          </a:bodyPr>
          <a:lstStyle/>
          <a:p>
            <a:r>
              <a:rPr lang="es-CO" sz="3600" b="1" dirty="0" smtClean="0"/>
              <a:t>LA SANTA BIBLIA, CLARAMENTE HABLA DE LA EXISTENCIA DEL ESPÍRITU SANTO, COMO EL AYUDADOR </a:t>
            </a:r>
            <a:endParaRPr lang="es-CO" sz="3600" b="1" dirty="0"/>
          </a:p>
        </p:txBody>
      </p:sp>
      <p:sp>
        <p:nvSpPr>
          <p:cNvPr id="3" name="Marcador de contenido 2"/>
          <p:cNvSpPr>
            <a:spLocks noGrp="1"/>
          </p:cNvSpPr>
          <p:nvPr>
            <p:ph idx="1"/>
          </p:nvPr>
        </p:nvSpPr>
        <p:spPr>
          <a:xfrm>
            <a:off x="272715" y="1524000"/>
            <a:ext cx="11534273" cy="5333999"/>
          </a:xfrm>
          <a:solidFill>
            <a:schemeClr val="bg2"/>
          </a:solidFill>
          <a:effectLst>
            <a:glow rad="101600">
              <a:schemeClr val="accent4">
                <a:satMod val="175000"/>
                <a:alpha val="40000"/>
              </a:schemeClr>
            </a:glow>
          </a:effectLst>
        </p:spPr>
        <p:txBody>
          <a:bodyPr>
            <a:normAutofit lnSpcReduction="10000"/>
          </a:bodyPr>
          <a:lstStyle/>
          <a:p>
            <a:pPr marL="0" indent="0" algn="just">
              <a:buNone/>
            </a:pPr>
            <a:r>
              <a:rPr lang="es-CO" dirty="0"/>
              <a:t>El Espíritu Santo es parte de la naturaleza trina de Dios, pero el Espíritu Santo también tiene una personalidad individual. La Biblia revela que el Espíritu </a:t>
            </a:r>
            <a:r>
              <a:rPr lang="es-CO" dirty="0" smtClean="0"/>
              <a:t>Santo tiene </a:t>
            </a:r>
            <a:r>
              <a:rPr lang="es-CO" dirty="0"/>
              <a:t>una mente y escudriña la mente humana:</a:t>
            </a:r>
          </a:p>
          <a:p>
            <a:pPr algn="just"/>
            <a:r>
              <a:rPr lang="es-CO" dirty="0">
                <a:solidFill>
                  <a:srgbClr val="FF0000"/>
                </a:solidFill>
              </a:rPr>
              <a:t>Romanos </a:t>
            </a:r>
            <a:r>
              <a:rPr lang="es-CO" dirty="0" smtClean="0">
                <a:solidFill>
                  <a:srgbClr val="FF0000"/>
                </a:solidFill>
              </a:rPr>
              <a:t>8:26, 27</a:t>
            </a:r>
            <a:r>
              <a:rPr lang="es-CO" dirty="0" smtClean="0"/>
              <a:t>, </a:t>
            </a:r>
            <a:r>
              <a:rPr lang="es-CO" dirty="0"/>
              <a:t>nos dice:  </a:t>
            </a:r>
            <a:r>
              <a:rPr lang="es-CO" dirty="0" smtClean="0"/>
              <a:t>“</a:t>
            </a:r>
            <a:r>
              <a:rPr lang="es-CO" i="1" dirty="0" smtClean="0"/>
              <a:t>De </a:t>
            </a:r>
            <a:r>
              <a:rPr lang="es-CO" i="1" dirty="0"/>
              <a:t>igual manera, el Espíritu nos ayuda en nuestra debilidad, pues qué hemos de pedir como conviene, no lo sabemos, pero el Espíritu mismo intercede por nosotros con gemidos indecibles</a:t>
            </a:r>
            <a:r>
              <a:rPr lang="es-CO" i="1" dirty="0" smtClean="0"/>
              <a:t>. 27 </a:t>
            </a:r>
            <a:r>
              <a:rPr lang="es-CO" i="1" dirty="0"/>
              <a:t>Pero el que escudriña los </a:t>
            </a:r>
            <a:r>
              <a:rPr lang="es-CO" i="1" dirty="0" smtClean="0"/>
              <a:t>corazones </a:t>
            </a:r>
            <a:r>
              <a:rPr lang="es-CO" i="1" dirty="0"/>
              <a:t>sabe cuál es la intención del Espíritu, porque conforme a la voluntad de Dios intercede por los </a:t>
            </a:r>
            <a:r>
              <a:rPr lang="es-CO" i="1" dirty="0" smtClean="0"/>
              <a:t>santos</a:t>
            </a:r>
            <a:r>
              <a:rPr lang="es-CO" dirty="0" smtClean="0"/>
              <a:t>”.</a:t>
            </a:r>
          </a:p>
          <a:p>
            <a:pPr algn="just"/>
            <a:r>
              <a:rPr lang="es-CO" dirty="0" smtClean="0"/>
              <a:t>Por tanto, </a:t>
            </a:r>
            <a:r>
              <a:rPr lang="es-CO" dirty="0"/>
              <a:t>el Espíritu Santo tiene una mente. De la misma manera, el Espíritu también ayuda a nuestra debilidad; porque no sabemos cómo orar como deberíamos, pero el Espíritu mismo intercede por nosotros con gemidos demasiado profundos para las palabras; y el que busca en </a:t>
            </a:r>
            <a:r>
              <a:rPr lang="es-CO" dirty="0" smtClean="0"/>
              <a:t>el </a:t>
            </a:r>
            <a:r>
              <a:rPr lang="es-CO" dirty="0"/>
              <a:t>corazón sabe lo que es la mente del Espíritu, porque intercede por los santos según </a:t>
            </a:r>
            <a:r>
              <a:rPr lang="es-CO" dirty="0" smtClean="0"/>
              <a:t>la </a:t>
            </a:r>
            <a:r>
              <a:rPr lang="es-CO" dirty="0"/>
              <a:t>voluntad de Dios</a:t>
            </a:r>
            <a:r>
              <a:rPr lang="es-CO" dirty="0" smtClean="0"/>
              <a:t>.</a:t>
            </a:r>
            <a:endParaRPr lang="es-CO" dirty="0"/>
          </a:p>
        </p:txBody>
      </p:sp>
    </p:spTree>
    <p:extLst>
      <p:ext uri="{BB962C8B-B14F-4D97-AF65-F5344CB8AC3E}">
        <p14:creationId xmlns:p14="http://schemas.microsoft.com/office/powerpoint/2010/main" val="3209432076"/>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272717"/>
            <a:ext cx="11438021" cy="3336758"/>
          </a:xfrm>
          <a:solidFill>
            <a:schemeClr val="accent3">
              <a:lumMod val="20000"/>
              <a:lumOff val="80000"/>
            </a:schemeClr>
          </a:solidFill>
          <a:effectLst>
            <a:glow rad="139700">
              <a:schemeClr val="accent4">
                <a:satMod val="175000"/>
                <a:alpha val="40000"/>
              </a:schemeClr>
            </a:glow>
          </a:effectLst>
        </p:spPr>
        <p:txBody>
          <a:bodyPr>
            <a:normAutofit/>
          </a:bodyPr>
          <a:lstStyle/>
          <a:p>
            <a:pPr algn="just"/>
            <a:r>
              <a:rPr lang="es-CO" dirty="0"/>
              <a:t>Y el que escudriña los corazones sabe cuál es el intento del Espíritu, porque él intercede por los santos conforme a la voluntad de </a:t>
            </a:r>
            <a:r>
              <a:rPr lang="es-CO" dirty="0" smtClean="0"/>
              <a:t>Dios, dice Pablo allí. </a:t>
            </a:r>
            <a:endParaRPr lang="es-CO" dirty="0"/>
          </a:p>
          <a:p>
            <a:pPr algn="just"/>
            <a:r>
              <a:rPr lang="es-CO" dirty="0"/>
              <a:t>La palabra griega </a:t>
            </a:r>
            <a:r>
              <a:rPr lang="es-CO" b="1" i="1" dirty="0" smtClean="0"/>
              <a:t>MENTE</a:t>
            </a:r>
            <a:r>
              <a:rPr lang="es-CO" dirty="0" smtClean="0"/>
              <a:t> </a:t>
            </a:r>
            <a:r>
              <a:rPr lang="es-CO" dirty="0"/>
              <a:t>incluye las ideas de </a:t>
            </a:r>
            <a:r>
              <a:rPr lang="es-CO" dirty="0" smtClean="0"/>
              <a:t>PENSAMIENTO, SENTIMIENTO Y PROPÓSITO, </a:t>
            </a:r>
            <a:r>
              <a:rPr lang="es-CO" dirty="0"/>
              <a:t>y por lo tanto demuestra </a:t>
            </a:r>
            <a:r>
              <a:rPr lang="es-CO" dirty="0" smtClean="0"/>
              <a:t>que El </a:t>
            </a:r>
            <a:r>
              <a:rPr lang="es-CO" dirty="0"/>
              <a:t>Espíritu Santo posee todos los atributos de la personalidad.</a:t>
            </a:r>
          </a:p>
          <a:p>
            <a:r>
              <a:rPr lang="es-CO" dirty="0" smtClean="0"/>
              <a:t>“</a:t>
            </a:r>
            <a:r>
              <a:rPr lang="es-CO" i="1" dirty="0" smtClean="0"/>
              <a:t>Pero </a:t>
            </a:r>
            <a:r>
              <a:rPr lang="es-CO" i="1" dirty="0"/>
              <a:t>a </a:t>
            </a:r>
            <a:r>
              <a:rPr lang="es-CO" i="1" u="sng" dirty="0"/>
              <a:t>nosotros</a:t>
            </a:r>
            <a:r>
              <a:rPr lang="es-CO" i="1" dirty="0"/>
              <a:t> Dios nos las reveló por el Espíritu; porque el Espíritu todo lo escudriña, aun las cosas profundas de </a:t>
            </a:r>
            <a:r>
              <a:rPr lang="es-CO" i="1" dirty="0" smtClean="0"/>
              <a:t>Dios</a:t>
            </a:r>
            <a:r>
              <a:rPr lang="es-CO" dirty="0" smtClean="0"/>
              <a:t>”. </a:t>
            </a:r>
            <a:r>
              <a:rPr lang="es-CO" dirty="0">
                <a:solidFill>
                  <a:srgbClr val="FF0000"/>
                </a:solidFill>
              </a:rPr>
              <a:t>(1 Corintios 2:10</a:t>
            </a:r>
            <a:r>
              <a:rPr lang="es-CO" dirty="0" smtClean="0">
                <a:solidFill>
                  <a:srgbClr val="FF0000"/>
                </a:solidFill>
              </a:rPr>
              <a:t>)</a:t>
            </a:r>
            <a:endParaRPr lang="es-CO" dirty="0" smtClean="0"/>
          </a:p>
        </p:txBody>
      </p:sp>
      <p:sp>
        <p:nvSpPr>
          <p:cNvPr id="2" name="Rectángulo 1"/>
          <p:cNvSpPr/>
          <p:nvPr/>
        </p:nvSpPr>
        <p:spPr>
          <a:xfrm>
            <a:off x="368968" y="3686035"/>
            <a:ext cx="9208169" cy="3231654"/>
          </a:xfrm>
          <a:prstGeom prst="rect">
            <a:avLst/>
          </a:prstGeom>
        </p:spPr>
        <p:txBody>
          <a:bodyPr wrap="square">
            <a:spAutoFit/>
          </a:bodyPr>
          <a:lstStyle/>
          <a:p>
            <a:r>
              <a:rPr lang="es-CO" sz="3200" b="1" i="1" dirty="0"/>
              <a:t>7 Características de la Personalidad del Espíritu Santo</a:t>
            </a:r>
          </a:p>
          <a:p>
            <a:endParaRPr lang="es-CO" sz="2800" b="1" dirty="0" smtClean="0">
              <a:solidFill>
                <a:srgbClr val="FF0000"/>
              </a:solidFill>
            </a:endParaRPr>
          </a:p>
          <a:p>
            <a:r>
              <a:rPr lang="es-CO" sz="3200" b="1" dirty="0" smtClean="0">
                <a:solidFill>
                  <a:srgbClr val="FF0000"/>
                </a:solidFill>
              </a:rPr>
              <a:t>1</a:t>
            </a:r>
            <a:r>
              <a:rPr lang="es-CO" sz="3200" b="1" dirty="0">
                <a:solidFill>
                  <a:srgbClr val="FF0000"/>
                </a:solidFill>
              </a:rPr>
              <a:t>). Tiene </a:t>
            </a:r>
            <a:r>
              <a:rPr lang="es-CO" sz="3200" b="1" dirty="0" smtClean="0">
                <a:solidFill>
                  <a:srgbClr val="FF0000"/>
                </a:solidFill>
              </a:rPr>
              <a:t>voluntad</a:t>
            </a:r>
            <a:r>
              <a:rPr lang="es-CO" sz="3200" b="1" dirty="0">
                <a:solidFill>
                  <a:srgbClr val="FF0000"/>
                </a:solidFill>
              </a:rPr>
              <a:t>:</a:t>
            </a:r>
          </a:p>
          <a:p>
            <a:pPr algn="just"/>
            <a:r>
              <a:rPr lang="es-CO" sz="2800" dirty="0"/>
              <a:t>La posesión de una voluntad </a:t>
            </a:r>
            <a:r>
              <a:rPr lang="es-CO" sz="2800" dirty="0" smtClean="0"/>
              <a:t>indica </a:t>
            </a:r>
            <a:r>
              <a:rPr lang="es-CO" sz="2800" dirty="0"/>
              <a:t>que el Espíritu Santo tiene el poder de elección o </a:t>
            </a:r>
            <a:r>
              <a:rPr lang="es-CO" sz="2800" dirty="0" smtClean="0"/>
              <a:t>decisión, y </a:t>
            </a:r>
            <a:r>
              <a:rPr lang="es-CO" sz="2800" dirty="0"/>
              <a:t>sin duda en su </a:t>
            </a:r>
            <a:r>
              <a:rPr lang="es-CO" sz="2800" dirty="0" smtClean="0"/>
              <a:t>caso, </a:t>
            </a:r>
            <a:r>
              <a:rPr lang="es-CO" sz="2800" dirty="0"/>
              <a:t>a medida que estudiamos más a fondo este es el poder de la elección soberana y </a:t>
            </a:r>
            <a:r>
              <a:rPr lang="es-CO" sz="2800" dirty="0" smtClean="0"/>
              <a:t>decisión</a:t>
            </a:r>
            <a:r>
              <a:rPr lang="es-CO" sz="2800" dirty="0"/>
              <a:t> </a:t>
            </a:r>
            <a:r>
              <a:rPr lang="es-CO" sz="2800" dirty="0" smtClean="0"/>
              <a:t>del Espíritu Santo. </a:t>
            </a:r>
            <a:endParaRPr lang="es-CO" sz="2800" dirty="0"/>
          </a:p>
        </p:txBody>
      </p:sp>
      <p:pic>
        <p:nvPicPr>
          <p:cNvPr id="4" name="Imagen 3"/>
          <p:cNvPicPr>
            <a:picLocks noChangeAspect="1"/>
          </p:cNvPicPr>
          <p:nvPr/>
        </p:nvPicPr>
        <p:blipFill>
          <a:blip r:embed="rId2"/>
          <a:stretch>
            <a:fillRect/>
          </a:stretch>
        </p:blipFill>
        <p:spPr>
          <a:xfrm>
            <a:off x="9577137" y="3868654"/>
            <a:ext cx="2229851" cy="2804862"/>
          </a:xfrm>
          <a:prstGeom prst="rect">
            <a:avLst/>
          </a:prstGeom>
        </p:spPr>
      </p:pic>
    </p:spTree>
    <p:extLst>
      <p:ext uri="{BB962C8B-B14F-4D97-AF65-F5344CB8AC3E}">
        <p14:creationId xmlns:p14="http://schemas.microsoft.com/office/powerpoint/2010/main" val="422714367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5" y="417095"/>
            <a:ext cx="11373853" cy="6160168"/>
          </a:xfrm>
          <a:solidFill>
            <a:schemeClr val="accent6">
              <a:lumMod val="20000"/>
              <a:lumOff val="80000"/>
            </a:schemeClr>
          </a:solidFill>
          <a:effectLst>
            <a:glow rad="139700">
              <a:schemeClr val="accent4">
                <a:satMod val="175000"/>
                <a:alpha val="40000"/>
              </a:schemeClr>
            </a:glow>
          </a:effectLst>
        </p:spPr>
        <p:txBody>
          <a:bodyPr>
            <a:normAutofit fontScale="92500" lnSpcReduction="20000"/>
          </a:bodyPr>
          <a:lstStyle/>
          <a:p>
            <a:pPr algn="just"/>
            <a:r>
              <a:rPr lang="es-CO" dirty="0" smtClean="0">
                <a:solidFill>
                  <a:srgbClr val="FF0000"/>
                </a:solidFill>
              </a:rPr>
              <a:t>1 </a:t>
            </a:r>
            <a:r>
              <a:rPr lang="es-CO" dirty="0">
                <a:solidFill>
                  <a:srgbClr val="FF0000"/>
                </a:solidFill>
              </a:rPr>
              <a:t>Corintios 12:11</a:t>
            </a:r>
            <a:r>
              <a:rPr lang="es-CO" dirty="0"/>
              <a:t>, </a:t>
            </a:r>
            <a:r>
              <a:rPr lang="es-CO" dirty="0" smtClean="0"/>
              <a:t>“</a:t>
            </a:r>
            <a:r>
              <a:rPr lang="es-CO" i="1" dirty="0" smtClean="0"/>
              <a:t>Pero </a:t>
            </a:r>
            <a:r>
              <a:rPr lang="es-CO" i="1" dirty="0"/>
              <a:t>todas estas cosas las hace uno y el mismo Espíritu, repartiendo a cada uno en particular como </a:t>
            </a:r>
            <a:r>
              <a:rPr lang="es-CO" i="1" u="sng" dirty="0"/>
              <a:t>él </a:t>
            </a:r>
            <a:r>
              <a:rPr lang="es-CO" i="1" u="sng" dirty="0" smtClean="0"/>
              <a:t>quiere</a:t>
            </a:r>
            <a:r>
              <a:rPr lang="es-CO" dirty="0" smtClean="0"/>
              <a:t>”. Allí encontrados dos cosas sobre el Espíritu Santo.</a:t>
            </a:r>
          </a:p>
          <a:p>
            <a:pPr lvl="1"/>
            <a:endParaRPr lang="es-CO" dirty="0" smtClean="0"/>
          </a:p>
          <a:p>
            <a:pPr lvl="1"/>
            <a:r>
              <a:rPr lang="es-CO" sz="3900" b="1" dirty="0" smtClean="0"/>
              <a:t>1). </a:t>
            </a:r>
            <a:r>
              <a:rPr lang="es-CO" sz="3000" b="1" dirty="0" smtClean="0">
                <a:solidFill>
                  <a:srgbClr val="FF0000"/>
                </a:solidFill>
              </a:rPr>
              <a:t>“el </a:t>
            </a:r>
            <a:r>
              <a:rPr lang="es-CO" sz="3000" b="1" dirty="0">
                <a:solidFill>
                  <a:srgbClr val="FF0000"/>
                </a:solidFill>
              </a:rPr>
              <a:t>Espíritu Santo distribuye los dones como él </a:t>
            </a:r>
            <a:r>
              <a:rPr lang="es-CO" sz="3000" b="1" dirty="0" smtClean="0">
                <a:solidFill>
                  <a:srgbClr val="FF0000"/>
                </a:solidFill>
              </a:rPr>
              <a:t>quiere”. </a:t>
            </a:r>
          </a:p>
          <a:p>
            <a:pPr lvl="1" algn="just"/>
            <a:r>
              <a:rPr lang="es-CO" sz="3900" b="1" dirty="0" smtClean="0"/>
              <a:t>2). </a:t>
            </a:r>
            <a:r>
              <a:rPr lang="es-CO" sz="3000" b="1" dirty="0" smtClean="0">
                <a:solidFill>
                  <a:srgbClr val="FF0000"/>
                </a:solidFill>
              </a:rPr>
              <a:t>”Pero </a:t>
            </a:r>
            <a:r>
              <a:rPr lang="es-CO" sz="3000" b="1" dirty="0">
                <a:solidFill>
                  <a:srgbClr val="FF0000"/>
                </a:solidFill>
              </a:rPr>
              <a:t>uno y el mismo Espíritu trabaja todas estas cosas, distribuyendo a cada uno individualmente de la misma manera que él desea</a:t>
            </a:r>
            <a:r>
              <a:rPr lang="es-CO" sz="3000" b="1" dirty="0" smtClean="0">
                <a:solidFill>
                  <a:srgbClr val="FF0000"/>
                </a:solidFill>
              </a:rPr>
              <a:t>”.</a:t>
            </a:r>
          </a:p>
          <a:p>
            <a:pPr lvl="1"/>
            <a:endParaRPr lang="es-CO" sz="2800" dirty="0"/>
          </a:p>
          <a:p>
            <a:pPr algn="just"/>
            <a:r>
              <a:rPr lang="es-CO" sz="3200" dirty="0" smtClean="0"/>
              <a:t>En </a:t>
            </a:r>
            <a:r>
              <a:rPr lang="es-CO" sz="3200" dirty="0" smtClean="0">
                <a:solidFill>
                  <a:srgbClr val="FF0000"/>
                </a:solidFill>
              </a:rPr>
              <a:t>Hechos 16:6</a:t>
            </a:r>
            <a:r>
              <a:rPr lang="es-CO" sz="3200" dirty="0" smtClean="0"/>
              <a:t>, el </a:t>
            </a:r>
            <a:r>
              <a:rPr lang="es-CO" sz="3200" dirty="0"/>
              <a:t>Espíritu Santo ejerció su voluntad al prohibir a Pablo predicar en Asia y </a:t>
            </a:r>
            <a:r>
              <a:rPr lang="es-CO" sz="3200" dirty="0" smtClean="0"/>
              <a:t>re direccionando </a:t>
            </a:r>
            <a:r>
              <a:rPr lang="es-CO" sz="3200" dirty="0"/>
              <a:t>su ministerio en Europa. “</a:t>
            </a:r>
            <a:r>
              <a:rPr lang="es-CO" sz="3200" i="1" dirty="0"/>
              <a:t>Pasaron por la región de Frigia y </a:t>
            </a:r>
            <a:r>
              <a:rPr lang="es-CO" sz="3200" i="1" dirty="0" smtClean="0"/>
              <a:t>Galaxia, </a:t>
            </a:r>
            <a:r>
              <a:rPr lang="es-CO" sz="3200" i="1" dirty="0"/>
              <a:t>teniendo prohibido por el Espíritu Santo hablar la palabra en </a:t>
            </a:r>
            <a:r>
              <a:rPr lang="es-CO" sz="3200" i="1" dirty="0" smtClean="0"/>
              <a:t>Asia</a:t>
            </a:r>
            <a:r>
              <a:rPr lang="es-CO" sz="3200" dirty="0" smtClean="0"/>
              <a:t>”. </a:t>
            </a:r>
          </a:p>
          <a:p>
            <a:pPr algn="just"/>
            <a:r>
              <a:rPr lang="es-CO" sz="3200" dirty="0" smtClean="0"/>
              <a:t>Claramente</a:t>
            </a:r>
            <a:r>
              <a:rPr lang="es-CO" sz="3200" dirty="0"/>
              <a:t>, el Espíritu Santo posee una voluntad como se demuestra en su selección de individuos para el ministerio, distribución de regalos espirituales para creyentes individuales y la redirección de las actividades del </a:t>
            </a:r>
            <a:r>
              <a:rPr lang="es-CO" sz="3200" dirty="0" smtClean="0"/>
              <a:t>ministerio.</a:t>
            </a:r>
            <a:endParaRPr lang="es-CO" sz="3200" dirty="0"/>
          </a:p>
        </p:txBody>
      </p:sp>
    </p:spTree>
    <p:extLst>
      <p:ext uri="{BB962C8B-B14F-4D97-AF65-F5344CB8AC3E}">
        <p14:creationId xmlns:p14="http://schemas.microsoft.com/office/powerpoint/2010/main" val="112234585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5221" y="385011"/>
            <a:ext cx="11213432" cy="6176210"/>
          </a:xfrm>
          <a:solidFill>
            <a:schemeClr val="bg2"/>
          </a:solidFill>
          <a:effectLst>
            <a:glow rad="228600">
              <a:schemeClr val="accent4">
                <a:satMod val="175000"/>
                <a:alpha val="40000"/>
              </a:schemeClr>
            </a:glow>
          </a:effectLst>
        </p:spPr>
        <p:txBody>
          <a:bodyPr>
            <a:normAutofit/>
          </a:bodyPr>
          <a:lstStyle/>
          <a:p>
            <a:pPr algn="just"/>
            <a:r>
              <a:rPr lang="es-CO" dirty="0"/>
              <a:t>Las Escrituras revelan que el Espíritu Santo realiza las acciones asociadas con </a:t>
            </a:r>
            <a:r>
              <a:rPr lang="es-CO" dirty="0" smtClean="0"/>
              <a:t>personas. </a:t>
            </a:r>
            <a:r>
              <a:rPr lang="es-CO" dirty="0"/>
              <a:t>El Espíritu Santo no solo posee las características de personalidad, sino que también tiene acciones que solo pueden ser atribuidas a una persona. </a:t>
            </a:r>
            <a:endParaRPr lang="es-CO" dirty="0" smtClean="0"/>
          </a:p>
          <a:p>
            <a:pPr algn="just"/>
            <a:r>
              <a:rPr lang="es-CO" dirty="0" smtClean="0"/>
              <a:t>Las </a:t>
            </a:r>
            <a:r>
              <a:rPr lang="es-CO" dirty="0"/>
              <a:t>siguientes son actividades que solo pueden ser realizadas por </a:t>
            </a:r>
            <a:r>
              <a:rPr lang="es-CO" dirty="0" smtClean="0"/>
              <a:t>una </a:t>
            </a:r>
            <a:r>
              <a:rPr lang="es-CO" dirty="0"/>
              <a:t>persona, no por una fuerza impersonal, una mera influencia, una personificación o una emanación. </a:t>
            </a:r>
            <a:endParaRPr lang="es-CO" dirty="0" smtClean="0"/>
          </a:p>
          <a:p>
            <a:pPr marL="457200" lvl="1" indent="0" algn="just">
              <a:buNone/>
            </a:pPr>
            <a:r>
              <a:rPr lang="es-CO" sz="3200" b="1" dirty="0" smtClean="0"/>
              <a:t>Primero</a:t>
            </a:r>
            <a:r>
              <a:rPr lang="es-CO" sz="2800" dirty="0" smtClean="0"/>
              <a:t>. </a:t>
            </a:r>
            <a:r>
              <a:rPr lang="es-CO" sz="2800" dirty="0" smtClean="0">
                <a:solidFill>
                  <a:srgbClr val="FF0000"/>
                </a:solidFill>
              </a:rPr>
              <a:t>La </a:t>
            </a:r>
            <a:r>
              <a:rPr lang="es-CO" sz="2800" dirty="0">
                <a:solidFill>
                  <a:srgbClr val="FF0000"/>
                </a:solidFill>
              </a:rPr>
              <a:t>voluntad del Espíritu Santo guía a los creyentes por negarle el permiso a ciertas acciones: </a:t>
            </a:r>
            <a:endParaRPr lang="es-CO" sz="2800" dirty="0" smtClean="0">
              <a:solidFill>
                <a:srgbClr val="FF0000"/>
              </a:solidFill>
            </a:endParaRPr>
          </a:p>
          <a:p>
            <a:pPr marL="457200" lvl="1" indent="0" algn="just">
              <a:buNone/>
            </a:pPr>
            <a:r>
              <a:rPr lang="es-CO" sz="3200" b="1" dirty="0" smtClean="0"/>
              <a:t>Segundo</a:t>
            </a:r>
            <a:r>
              <a:rPr lang="es-CO" sz="2800" dirty="0" smtClean="0"/>
              <a:t>. </a:t>
            </a:r>
            <a:r>
              <a:rPr lang="es-CO" sz="2800" dirty="0" smtClean="0">
                <a:solidFill>
                  <a:srgbClr val="FF0000"/>
                </a:solidFill>
              </a:rPr>
              <a:t>La </a:t>
            </a:r>
            <a:r>
              <a:rPr lang="es-CO" sz="2800" dirty="0">
                <a:solidFill>
                  <a:srgbClr val="FF0000"/>
                </a:solidFill>
              </a:rPr>
              <a:t>voluntad del Espíritu Santo también guía a los creyentes concediendo el permiso:</a:t>
            </a:r>
          </a:p>
          <a:p>
            <a:pPr marL="0" indent="0" algn="just">
              <a:buNone/>
            </a:pPr>
            <a:r>
              <a:rPr lang="es-CO" dirty="0"/>
              <a:t>“</a:t>
            </a:r>
            <a:r>
              <a:rPr lang="es-CO" i="1" dirty="0"/>
              <a:t>En cuanto vio la visión, de </a:t>
            </a:r>
            <a:r>
              <a:rPr lang="es-CO" i="1" u="sng" dirty="0"/>
              <a:t>inmediato</a:t>
            </a:r>
            <a:r>
              <a:rPr lang="es-CO" i="1" dirty="0"/>
              <a:t> procuramos salir para Macedonia, teniendo por seguro que Dios nos había llamado para anunciarles el evangelio</a:t>
            </a:r>
            <a:r>
              <a:rPr lang="es-CO" dirty="0"/>
              <a:t>” </a:t>
            </a:r>
            <a:r>
              <a:rPr lang="es-CO" dirty="0">
                <a:solidFill>
                  <a:srgbClr val="FF0000"/>
                </a:solidFill>
              </a:rPr>
              <a:t>(Hechos 16:10</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3783355842"/>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2" y="240632"/>
            <a:ext cx="8871284" cy="2422357"/>
          </a:xfrm>
          <a:solidFill>
            <a:schemeClr val="accent2">
              <a:lumMod val="20000"/>
              <a:lumOff val="80000"/>
            </a:schemeClr>
          </a:solidFill>
          <a:effectLst>
            <a:glow rad="139700">
              <a:schemeClr val="accent3">
                <a:satMod val="175000"/>
                <a:alpha val="40000"/>
              </a:schemeClr>
            </a:glow>
          </a:effectLst>
        </p:spPr>
        <p:txBody>
          <a:bodyPr>
            <a:normAutofit/>
          </a:bodyPr>
          <a:lstStyle/>
          <a:p>
            <a:pPr marL="0" indent="0">
              <a:buNone/>
            </a:pPr>
            <a:r>
              <a:rPr lang="es-CO" sz="3600" dirty="0" smtClean="0">
                <a:solidFill>
                  <a:srgbClr val="FF0000"/>
                </a:solidFill>
              </a:rPr>
              <a:t>2). El Espíritu Santo </a:t>
            </a:r>
            <a:r>
              <a:rPr lang="es-CO" sz="4000" b="1" dirty="0" smtClean="0">
                <a:solidFill>
                  <a:srgbClr val="FF0000"/>
                </a:solidFill>
              </a:rPr>
              <a:t>Habla:</a:t>
            </a:r>
            <a:endParaRPr lang="es-CO" sz="3600" b="1" dirty="0">
              <a:solidFill>
                <a:srgbClr val="FF0000"/>
              </a:solidFill>
            </a:endParaRPr>
          </a:p>
          <a:p>
            <a:pPr algn="just"/>
            <a:endParaRPr lang="es-CO" sz="3200" dirty="0" smtClean="0">
              <a:solidFill>
                <a:srgbClr val="FF0000"/>
              </a:solidFill>
            </a:endParaRPr>
          </a:p>
          <a:p>
            <a:pPr algn="just"/>
            <a:r>
              <a:rPr lang="es-CO" sz="3200" dirty="0" smtClean="0">
                <a:solidFill>
                  <a:srgbClr val="FF0000"/>
                </a:solidFill>
              </a:rPr>
              <a:t>Mateo 10:20.  </a:t>
            </a:r>
            <a:r>
              <a:rPr lang="es-CO" sz="3200" dirty="0"/>
              <a:t>“</a:t>
            </a:r>
            <a:r>
              <a:rPr lang="es-CO" sz="3200" i="1" dirty="0"/>
              <a:t>Porque no eres tú quien habla, sino que es el Espíritu de tu Padre el que habla en ti</a:t>
            </a:r>
            <a:r>
              <a:rPr lang="es-CO" sz="3200" dirty="0"/>
              <a:t>.” </a:t>
            </a:r>
            <a:endParaRPr lang="es-CO" sz="3200" dirty="0" smtClean="0"/>
          </a:p>
        </p:txBody>
      </p:sp>
      <p:pic>
        <p:nvPicPr>
          <p:cNvPr id="4" name="Imagen 3"/>
          <p:cNvPicPr>
            <a:picLocks noChangeAspect="1"/>
          </p:cNvPicPr>
          <p:nvPr/>
        </p:nvPicPr>
        <p:blipFill>
          <a:blip r:embed="rId2"/>
          <a:stretch>
            <a:fillRect/>
          </a:stretch>
        </p:blipFill>
        <p:spPr>
          <a:xfrm>
            <a:off x="9529011" y="128337"/>
            <a:ext cx="2350168" cy="2534652"/>
          </a:xfrm>
          <a:prstGeom prst="rect">
            <a:avLst/>
          </a:prstGeom>
        </p:spPr>
      </p:pic>
      <p:sp>
        <p:nvSpPr>
          <p:cNvPr id="5" name="Rectángulo 4"/>
          <p:cNvSpPr/>
          <p:nvPr/>
        </p:nvSpPr>
        <p:spPr>
          <a:xfrm>
            <a:off x="401052" y="2890318"/>
            <a:ext cx="11229473" cy="3539430"/>
          </a:xfrm>
          <a:prstGeom prst="rect">
            <a:avLst/>
          </a:prstGeom>
        </p:spPr>
        <p:txBody>
          <a:bodyPr wrap="square">
            <a:spAutoFit/>
          </a:bodyPr>
          <a:lstStyle/>
          <a:p>
            <a:pPr algn="just"/>
            <a:r>
              <a:rPr lang="es-CO" sz="2800" dirty="0"/>
              <a:t>Jesús está aquí instruyendo a Sus discípulos y les informa que enfrentarán tiempos de persecución. Cuando sean entregados a las autoridades gobernantes, el Espíritu Santo les dará las palabras para saber que no son ellos quienes están hablando, sino el Espíritu Santo que habla a través de ellos.</a:t>
            </a:r>
          </a:p>
          <a:p>
            <a:pPr algn="just"/>
            <a:r>
              <a:rPr lang="es-CO" sz="2800" dirty="0">
                <a:solidFill>
                  <a:srgbClr val="FF0000"/>
                </a:solidFill>
              </a:rPr>
              <a:t>Juan 16:13</a:t>
            </a:r>
            <a:r>
              <a:rPr lang="es-CO" sz="2800" dirty="0"/>
              <a:t>.  “Pero cuando venga el Espíritu de verdad, él os guiará a toda la verdad, porque no hablará por su propia cuenta, sino que hablará todo lo que </a:t>
            </a:r>
            <a:r>
              <a:rPr lang="es-CO" sz="2800" b="1" u="sng" dirty="0"/>
              <a:t>oiga y os hará saber las cosas que habrán de venir</a:t>
            </a:r>
            <a:r>
              <a:rPr lang="es-CO" sz="2800" dirty="0"/>
              <a:t>”.</a:t>
            </a:r>
          </a:p>
        </p:txBody>
      </p:sp>
    </p:spTree>
    <p:extLst>
      <p:ext uri="{BB962C8B-B14F-4D97-AF65-F5344CB8AC3E}">
        <p14:creationId xmlns:p14="http://schemas.microsoft.com/office/powerpoint/2010/main" val="165549471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7" y="497304"/>
            <a:ext cx="11341768" cy="6360695"/>
          </a:xfrm>
          <a:solidFill>
            <a:schemeClr val="bg1"/>
          </a:solidFill>
          <a:effectLst>
            <a:glow rad="228600">
              <a:schemeClr val="accent4">
                <a:satMod val="175000"/>
                <a:alpha val="40000"/>
              </a:schemeClr>
            </a:glow>
          </a:effectLst>
        </p:spPr>
        <p:txBody>
          <a:bodyPr>
            <a:normAutofit/>
          </a:bodyPr>
          <a:lstStyle/>
          <a:p>
            <a:pPr algn="just"/>
            <a:r>
              <a:rPr lang="es-CO" dirty="0"/>
              <a:t>Así como Jesús no hizo nada por su propia iniciativa, así también el Espíritu no hace nada por su propia iniciativa. El Espíritu Santo guiará en la verdad, pero no hablará por su propia iniciativa, sino que solo </a:t>
            </a:r>
            <a:r>
              <a:rPr lang="es-CO" u="sng" dirty="0"/>
              <a:t>hablará</a:t>
            </a:r>
            <a:r>
              <a:rPr lang="es-CO" dirty="0"/>
              <a:t> lo que </a:t>
            </a:r>
            <a:r>
              <a:rPr lang="es-CO" u="sng" dirty="0"/>
              <a:t>escucha de Cristo</a:t>
            </a:r>
            <a:r>
              <a:rPr lang="es-CO" dirty="0"/>
              <a:t> que habla lo que </a:t>
            </a:r>
            <a:r>
              <a:rPr lang="es-CO" u="sng" dirty="0"/>
              <a:t>escucha del Padre</a:t>
            </a:r>
            <a:r>
              <a:rPr lang="es-CO" dirty="0"/>
              <a:t>. Hay una consistencia confiable en lo que el Dios Trino nos comunica.</a:t>
            </a:r>
          </a:p>
          <a:p>
            <a:pPr algn="just"/>
            <a:r>
              <a:rPr lang="es-CO" dirty="0"/>
              <a:t>En </a:t>
            </a:r>
            <a:r>
              <a:rPr lang="es-CO" dirty="0">
                <a:solidFill>
                  <a:srgbClr val="FF0000"/>
                </a:solidFill>
              </a:rPr>
              <a:t>Hechos </a:t>
            </a:r>
            <a:r>
              <a:rPr lang="es-CO" dirty="0" smtClean="0">
                <a:solidFill>
                  <a:srgbClr val="FF0000"/>
                </a:solidFill>
              </a:rPr>
              <a:t>8:29</a:t>
            </a:r>
            <a:r>
              <a:rPr lang="es-CO" dirty="0" smtClean="0"/>
              <a:t>, </a:t>
            </a:r>
            <a:r>
              <a:rPr lang="es-CO" dirty="0"/>
              <a:t>El Espíritu le dijo a Felipe: </a:t>
            </a:r>
            <a:r>
              <a:rPr lang="es-CO" dirty="0" smtClean="0"/>
              <a:t>“</a:t>
            </a:r>
            <a:r>
              <a:rPr lang="es-CO" i="1" dirty="0" smtClean="0"/>
              <a:t>Sube </a:t>
            </a:r>
            <a:r>
              <a:rPr lang="es-CO" i="1" dirty="0"/>
              <a:t>y únete a este </a:t>
            </a:r>
            <a:r>
              <a:rPr lang="es-CO" i="1" dirty="0" smtClean="0"/>
              <a:t>carro</a:t>
            </a:r>
            <a:r>
              <a:rPr lang="es-CO" dirty="0" smtClean="0"/>
              <a:t>”. </a:t>
            </a:r>
            <a:r>
              <a:rPr lang="es-CO" dirty="0"/>
              <a:t>En </a:t>
            </a:r>
            <a:r>
              <a:rPr lang="es-CO" dirty="0">
                <a:solidFill>
                  <a:srgbClr val="FF0000"/>
                </a:solidFill>
              </a:rPr>
              <a:t>Hechos </a:t>
            </a:r>
            <a:r>
              <a:rPr lang="es-CO" dirty="0" smtClean="0">
                <a:solidFill>
                  <a:srgbClr val="FF0000"/>
                </a:solidFill>
              </a:rPr>
              <a:t>10:19,20</a:t>
            </a:r>
            <a:r>
              <a:rPr lang="es-CO" dirty="0" smtClean="0"/>
              <a:t>, también </a:t>
            </a:r>
            <a:r>
              <a:rPr lang="es-CO" dirty="0"/>
              <a:t>relata que Mientras Pedro reflexionaba sobre la </a:t>
            </a:r>
            <a:r>
              <a:rPr lang="es-CO" dirty="0" smtClean="0"/>
              <a:t>visión del </a:t>
            </a:r>
            <a:r>
              <a:rPr lang="es-CO" dirty="0" err="1" smtClean="0"/>
              <a:t>lienso</a:t>
            </a:r>
            <a:r>
              <a:rPr lang="es-CO" dirty="0" smtClean="0"/>
              <a:t>, </a:t>
            </a:r>
            <a:r>
              <a:rPr lang="es-CO" dirty="0"/>
              <a:t>el Espíritu le dijo</a:t>
            </a:r>
            <a:r>
              <a:rPr lang="es-CO" dirty="0" smtClean="0"/>
              <a:t>: ”</a:t>
            </a:r>
            <a:r>
              <a:rPr lang="es-CO" i="1" dirty="0" smtClean="0"/>
              <a:t>Tres </a:t>
            </a:r>
            <a:r>
              <a:rPr lang="es-CO" i="1" dirty="0"/>
              <a:t>hombres te buscan. </a:t>
            </a:r>
            <a:r>
              <a:rPr lang="es-CO" i="1" dirty="0" smtClean="0"/>
              <a:t>20 </a:t>
            </a:r>
            <a:r>
              <a:rPr lang="es-CO" i="1" dirty="0"/>
              <a:t>Levántate, </a:t>
            </a:r>
            <a:r>
              <a:rPr lang="es-CO" i="1" dirty="0" smtClean="0"/>
              <a:t>pues, desciende y no dudes de ir con ellos, porque </a:t>
            </a:r>
            <a:r>
              <a:rPr lang="es-CO" i="1" u="sng" dirty="0" smtClean="0"/>
              <a:t>yo los he enviado</a:t>
            </a:r>
            <a:r>
              <a:rPr lang="es-CO" i="1" dirty="0" smtClean="0"/>
              <a:t>”.</a:t>
            </a:r>
          </a:p>
          <a:p>
            <a:pPr marL="0" indent="0" algn="just">
              <a:buNone/>
            </a:pPr>
            <a:endParaRPr lang="es-CO" dirty="0" smtClean="0"/>
          </a:p>
          <a:p>
            <a:pPr marL="0" indent="0" algn="just">
              <a:buNone/>
            </a:pPr>
            <a:r>
              <a:rPr lang="es-CO" dirty="0" smtClean="0"/>
              <a:t>En </a:t>
            </a:r>
            <a:r>
              <a:rPr lang="es-CO" dirty="0"/>
              <a:t>cada uno de estos escritos anteriores de Hechos, el Espíritu Santo dio órdenes directas a Felipe, Pedro, Bernabé </a:t>
            </a:r>
            <a:r>
              <a:rPr lang="es-CO" dirty="0" smtClean="0"/>
              <a:t>y Pablo, </a:t>
            </a:r>
            <a:r>
              <a:rPr lang="es-CO" dirty="0"/>
              <a:t>durante las etapas de formación de la iglesia, antes de la finalización de la revelación </a:t>
            </a:r>
            <a:r>
              <a:rPr lang="es-CO" dirty="0" smtClean="0"/>
              <a:t>de </a:t>
            </a:r>
            <a:r>
              <a:rPr lang="es-CO" dirty="0"/>
              <a:t>Dios (la Biblia), vemos </a:t>
            </a:r>
            <a:r>
              <a:rPr lang="es-CO" dirty="0" smtClean="0"/>
              <a:t>orientaciones </a:t>
            </a:r>
            <a:r>
              <a:rPr lang="es-CO" u="sng" dirty="0"/>
              <a:t>audibles</a:t>
            </a:r>
            <a:r>
              <a:rPr lang="es-CO" dirty="0"/>
              <a:t> específicos y directos dado por el Espíritu Santo.</a:t>
            </a:r>
          </a:p>
        </p:txBody>
      </p:sp>
    </p:spTree>
    <p:extLst>
      <p:ext uri="{BB962C8B-B14F-4D97-AF65-F5344CB8AC3E}">
        <p14:creationId xmlns:p14="http://schemas.microsoft.com/office/powerpoint/2010/main" val="408796852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8" y="417094"/>
            <a:ext cx="8758989" cy="3176337"/>
          </a:xfrm>
          <a:solidFill>
            <a:schemeClr val="bg1"/>
          </a:solidFill>
          <a:effectLst>
            <a:glow rad="101600">
              <a:schemeClr val="accent2">
                <a:satMod val="175000"/>
                <a:alpha val="40000"/>
              </a:schemeClr>
            </a:glow>
          </a:effectLst>
        </p:spPr>
        <p:txBody>
          <a:bodyPr>
            <a:normAutofit/>
          </a:bodyPr>
          <a:lstStyle/>
          <a:p>
            <a:pPr marL="0" indent="0">
              <a:buNone/>
            </a:pPr>
            <a:r>
              <a:rPr lang="es-CO" sz="3600" b="1" dirty="0" smtClean="0">
                <a:solidFill>
                  <a:srgbClr val="FF0000"/>
                </a:solidFill>
              </a:rPr>
              <a:t>3). ¿Cómo habla el espíritu Santo?</a:t>
            </a:r>
          </a:p>
          <a:p>
            <a:pPr algn="just"/>
            <a:endParaRPr lang="es-CO" dirty="0" smtClean="0"/>
          </a:p>
          <a:p>
            <a:pPr algn="just"/>
            <a:r>
              <a:rPr lang="es-CO" sz="3200" dirty="0" smtClean="0"/>
              <a:t>En </a:t>
            </a:r>
            <a:r>
              <a:rPr lang="es-CO" sz="3200" dirty="0" smtClean="0">
                <a:solidFill>
                  <a:srgbClr val="FF0000"/>
                </a:solidFill>
              </a:rPr>
              <a:t>1 Timoteo 4: 1 </a:t>
            </a:r>
            <a:r>
              <a:rPr lang="es-CO" sz="3200" i="1" dirty="0" smtClean="0"/>
              <a:t>“El Espíritu le dice claramente que en los tiempos finales algunos se querrán apartar de la fe, prestando atención a los espíritus engañadores y las doctrinas de los demonios”. </a:t>
            </a:r>
          </a:p>
        </p:txBody>
      </p:sp>
      <p:pic>
        <p:nvPicPr>
          <p:cNvPr id="4" name="Imagen 3"/>
          <p:cNvPicPr>
            <a:picLocks noChangeAspect="1"/>
          </p:cNvPicPr>
          <p:nvPr/>
        </p:nvPicPr>
        <p:blipFill>
          <a:blip r:embed="rId2"/>
          <a:stretch>
            <a:fillRect/>
          </a:stretch>
        </p:blipFill>
        <p:spPr>
          <a:xfrm>
            <a:off x="9163050" y="417093"/>
            <a:ext cx="3028950" cy="3176337"/>
          </a:xfrm>
          <a:prstGeom prst="rect">
            <a:avLst/>
          </a:prstGeom>
        </p:spPr>
      </p:pic>
      <p:sp>
        <p:nvSpPr>
          <p:cNvPr id="5" name="Rectángulo 4"/>
          <p:cNvSpPr/>
          <p:nvPr/>
        </p:nvSpPr>
        <p:spPr>
          <a:xfrm>
            <a:off x="288758" y="3854959"/>
            <a:ext cx="11566358" cy="3046988"/>
          </a:xfrm>
          <a:prstGeom prst="rect">
            <a:avLst/>
          </a:prstGeom>
          <a:solidFill>
            <a:schemeClr val="bg2"/>
          </a:solidFill>
          <a:effectLst>
            <a:glow rad="139700">
              <a:schemeClr val="accent2">
                <a:satMod val="175000"/>
                <a:alpha val="40000"/>
              </a:schemeClr>
            </a:glow>
          </a:effectLst>
        </p:spPr>
        <p:txBody>
          <a:bodyPr wrap="square">
            <a:spAutoFit/>
          </a:bodyPr>
          <a:lstStyle/>
          <a:p>
            <a:pPr algn="just"/>
            <a:r>
              <a:rPr lang="es-CO" sz="3200" dirty="0"/>
              <a:t>A Pablo se le había dado información explícita </a:t>
            </a:r>
            <a:r>
              <a:rPr lang="es-CO" sz="3200" dirty="0" smtClean="0"/>
              <a:t>el </a:t>
            </a:r>
            <a:r>
              <a:rPr lang="es-CO" sz="3200" dirty="0"/>
              <a:t>E</a:t>
            </a:r>
            <a:r>
              <a:rPr lang="es-CO" sz="3200" dirty="0" smtClean="0"/>
              <a:t>spíritu Santo sobre </a:t>
            </a:r>
            <a:r>
              <a:rPr lang="es-CO" sz="3200" dirty="0"/>
              <a:t>el fin de los </a:t>
            </a:r>
            <a:r>
              <a:rPr lang="es-CO" sz="3200" dirty="0" smtClean="0"/>
              <a:t>tiempos. </a:t>
            </a:r>
            <a:r>
              <a:rPr lang="es-CO" sz="3200" dirty="0"/>
              <a:t>Y en </a:t>
            </a:r>
            <a:r>
              <a:rPr lang="es-CO" sz="3200" dirty="0">
                <a:solidFill>
                  <a:srgbClr val="FF0000"/>
                </a:solidFill>
              </a:rPr>
              <a:t>Apocalipsis 2:11</a:t>
            </a:r>
            <a:r>
              <a:rPr lang="es-CO" sz="3200" dirty="0"/>
              <a:t>.  dice. “</a:t>
            </a:r>
            <a:r>
              <a:rPr lang="es-CO" sz="3200" i="1" dirty="0"/>
              <a:t>El que tiene oído, entienda y preste atención  a lo que el Espíritu dice a las iglesias</a:t>
            </a:r>
            <a:r>
              <a:rPr lang="es-CO" sz="3200" dirty="0"/>
              <a:t>”.  Claramente, el Espíritu Santo participó en la presentación de información que el apóstol Juan  les comunico a las siete iglesias en Asia Menor, en el año 96 d.C</a:t>
            </a:r>
            <a:r>
              <a:rPr lang="es-CO" sz="3200" dirty="0" smtClean="0"/>
              <a:t>.</a:t>
            </a:r>
            <a:endParaRPr lang="es-CO" sz="3200" dirty="0"/>
          </a:p>
        </p:txBody>
      </p:sp>
    </p:spTree>
    <p:extLst>
      <p:ext uri="{BB962C8B-B14F-4D97-AF65-F5344CB8AC3E}">
        <p14:creationId xmlns:p14="http://schemas.microsoft.com/office/powerpoint/2010/main" val="372487957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609601"/>
            <a:ext cx="10515600" cy="5454316"/>
          </a:xfrm>
          <a:solidFill>
            <a:schemeClr val="accent1">
              <a:lumMod val="20000"/>
              <a:lumOff val="80000"/>
            </a:schemeClr>
          </a:solidFill>
          <a:effectLst>
            <a:glow rad="139700">
              <a:schemeClr val="accent2">
                <a:satMod val="175000"/>
                <a:alpha val="40000"/>
              </a:schemeClr>
            </a:glow>
          </a:effectLst>
        </p:spPr>
        <p:txBody>
          <a:bodyPr/>
          <a:lstStyle/>
          <a:p>
            <a:pPr algn="just"/>
            <a:r>
              <a:rPr lang="es-CO" dirty="0"/>
              <a:t>La capacidad de hablar no es algo que uno esperaría de una fuerza corriente, pero es clara indicación de la personalidad del </a:t>
            </a:r>
            <a:r>
              <a:rPr lang="es-CO" dirty="0" smtClean="0"/>
              <a:t>Espíritu Santo. </a:t>
            </a:r>
            <a:r>
              <a:rPr lang="es-CO" dirty="0"/>
              <a:t>Como se enfatizará más adelante, las Escrituras pueden enfatizar del Espíritu la capacidad de hablar, pero eso no significa que Él hable hoy con una voz audible. </a:t>
            </a:r>
            <a:endParaRPr lang="es-CO" dirty="0" smtClean="0"/>
          </a:p>
          <a:p>
            <a:pPr algn="just"/>
            <a:endParaRPr lang="es-CO" dirty="0" smtClean="0"/>
          </a:p>
          <a:p>
            <a:pPr algn="just"/>
            <a:r>
              <a:rPr lang="es-CO" dirty="0" smtClean="0"/>
              <a:t>Ciertamente</a:t>
            </a:r>
            <a:r>
              <a:rPr lang="es-CO" dirty="0"/>
              <a:t>, ahora que toda la Palabra de Dios está completa, esta actividad reveladora del Espíritu Santo ha cesado. </a:t>
            </a:r>
            <a:endParaRPr lang="es-CO" dirty="0" smtClean="0"/>
          </a:p>
          <a:p>
            <a:pPr marL="0" indent="0" algn="just">
              <a:buNone/>
            </a:pPr>
            <a:endParaRPr lang="es-CO" dirty="0"/>
          </a:p>
          <a:p>
            <a:pPr marL="0" indent="0" algn="just">
              <a:buNone/>
            </a:pPr>
            <a:r>
              <a:rPr lang="es-CO" dirty="0" smtClean="0"/>
              <a:t>EL </a:t>
            </a:r>
            <a:r>
              <a:rPr lang="es-CO" dirty="0"/>
              <a:t>ESPÍRITU SANTO NOS HABLA HOY A TRAVÉS DE LA PALABRA DE DIOS. Aunque en muchas ocasiones si ha hablado con voz audible.</a:t>
            </a:r>
          </a:p>
          <a:p>
            <a:endParaRPr lang="es-CO" dirty="0"/>
          </a:p>
        </p:txBody>
      </p:sp>
    </p:spTree>
    <p:extLst>
      <p:ext uri="{BB962C8B-B14F-4D97-AF65-F5344CB8AC3E}">
        <p14:creationId xmlns:p14="http://schemas.microsoft.com/office/powerpoint/2010/main" val="3822404973"/>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368716" y="352927"/>
            <a:ext cx="5325979" cy="3648368"/>
          </a:xfrm>
        </p:spPr>
        <p:txBody>
          <a:bodyPr>
            <a:normAutofit fontScale="92500"/>
          </a:bodyPr>
          <a:lstStyle/>
          <a:p>
            <a:pPr marL="0" indent="0">
              <a:buNone/>
            </a:pPr>
            <a:r>
              <a:rPr lang="es-CO" sz="3900" dirty="0" smtClean="0">
                <a:solidFill>
                  <a:srgbClr val="FF0000"/>
                </a:solidFill>
              </a:rPr>
              <a:t>4). El Espíritu Santo Enseña</a:t>
            </a:r>
            <a:r>
              <a:rPr lang="es-CO" sz="3900" dirty="0">
                <a:solidFill>
                  <a:srgbClr val="FF0000"/>
                </a:solidFill>
              </a:rPr>
              <a:t>:</a:t>
            </a:r>
          </a:p>
          <a:p>
            <a:pPr algn="just"/>
            <a:r>
              <a:rPr lang="es-CO" dirty="0"/>
              <a:t>Antes de que Jesús se apartara de los discípulos, los alentó diciéndoles que </a:t>
            </a:r>
            <a:r>
              <a:rPr lang="es-CO" dirty="0" smtClean="0"/>
              <a:t>enviaría </a:t>
            </a:r>
            <a:r>
              <a:rPr lang="es-CO" dirty="0"/>
              <a:t>“otro ayudante</a:t>
            </a:r>
            <a:r>
              <a:rPr lang="es-CO" dirty="0" smtClean="0"/>
              <a:t>”, “consolador”. </a:t>
            </a:r>
            <a:r>
              <a:rPr lang="es-CO" dirty="0">
                <a:solidFill>
                  <a:srgbClr val="FF0000"/>
                </a:solidFill>
              </a:rPr>
              <a:t>(Juan 14:16). </a:t>
            </a:r>
            <a:r>
              <a:rPr lang="es-CO" dirty="0"/>
              <a:t>El término griego </a:t>
            </a:r>
            <a:r>
              <a:rPr lang="es-CO" dirty="0" smtClean="0"/>
              <a:t> </a:t>
            </a:r>
            <a:r>
              <a:rPr lang="es-CO" dirty="0"/>
              <a:t>“otro” enfatiza que el Santo Espíritu sería un ayudador del mismo tipo que Cristo. </a:t>
            </a:r>
          </a:p>
        </p:txBody>
      </p:sp>
      <p:pic>
        <p:nvPicPr>
          <p:cNvPr id="4" name="Imagen 3"/>
          <p:cNvPicPr>
            <a:picLocks noChangeAspect="1"/>
          </p:cNvPicPr>
          <p:nvPr/>
        </p:nvPicPr>
        <p:blipFill>
          <a:blip r:embed="rId2"/>
          <a:stretch>
            <a:fillRect/>
          </a:stretch>
        </p:blipFill>
        <p:spPr>
          <a:xfrm>
            <a:off x="182478" y="191294"/>
            <a:ext cx="5945606" cy="3810000"/>
          </a:xfrm>
          <a:prstGeom prst="rect">
            <a:avLst/>
          </a:prstGeom>
        </p:spPr>
      </p:pic>
      <p:sp>
        <p:nvSpPr>
          <p:cNvPr id="5" name="Rectángulo 4"/>
          <p:cNvSpPr/>
          <p:nvPr/>
        </p:nvSpPr>
        <p:spPr>
          <a:xfrm>
            <a:off x="577515" y="4609510"/>
            <a:ext cx="10776283" cy="2062103"/>
          </a:xfrm>
          <a:prstGeom prst="rect">
            <a:avLst/>
          </a:prstGeom>
          <a:solidFill>
            <a:schemeClr val="accent1">
              <a:lumMod val="20000"/>
              <a:lumOff val="80000"/>
            </a:schemeClr>
          </a:solidFill>
          <a:effectLst>
            <a:glow rad="139700">
              <a:schemeClr val="accent2">
                <a:satMod val="175000"/>
                <a:alpha val="40000"/>
              </a:schemeClr>
            </a:glow>
          </a:effectLst>
        </p:spPr>
        <p:txBody>
          <a:bodyPr wrap="square">
            <a:spAutoFit/>
          </a:bodyPr>
          <a:lstStyle/>
          <a:p>
            <a:pPr algn="just"/>
            <a:r>
              <a:rPr lang="es-CO" sz="3200" dirty="0"/>
              <a:t>Tal como Jesús les había enseñado a los discípulos en </a:t>
            </a:r>
            <a:r>
              <a:rPr lang="es-CO" sz="3200" dirty="0" smtClean="0">
                <a:solidFill>
                  <a:srgbClr val="FF0000"/>
                </a:solidFill>
              </a:rPr>
              <a:t>(Juan 14:26</a:t>
            </a:r>
            <a:r>
              <a:rPr lang="es-CO" sz="3200" dirty="0">
                <a:solidFill>
                  <a:srgbClr val="FF0000"/>
                </a:solidFill>
              </a:rPr>
              <a:t>). </a:t>
            </a:r>
            <a:r>
              <a:rPr lang="es-CO" sz="3200" dirty="0" smtClean="0">
                <a:solidFill>
                  <a:srgbClr val="FF0000"/>
                </a:solidFill>
              </a:rPr>
              <a:t>“</a:t>
            </a:r>
            <a:r>
              <a:rPr lang="es-CO" sz="3200" i="1" dirty="0" smtClean="0"/>
              <a:t>Pero </a:t>
            </a:r>
            <a:r>
              <a:rPr lang="es-CO" sz="3200" i="1" dirty="0"/>
              <a:t>el Consolador, el Espíritu Santo, a quien el Padre enviará en mi nombre, El os enseñará todas las cosas, y os recordará todo lo que os he </a:t>
            </a:r>
            <a:r>
              <a:rPr lang="es-CO" sz="3200" i="1" dirty="0" smtClean="0"/>
              <a:t>dicho</a:t>
            </a:r>
            <a:r>
              <a:rPr lang="es-CO" sz="3200" dirty="0" smtClean="0"/>
              <a:t>”. </a:t>
            </a:r>
            <a:endParaRPr lang="es-CO" sz="3200" dirty="0"/>
          </a:p>
        </p:txBody>
      </p:sp>
    </p:spTree>
    <p:extLst>
      <p:ext uri="{BB962C8B-B14F-4D97-AF65-F5344CB8AC3E}">
        <p14:creationId xmlns:p14="http://schemas.microsoft.com/office/powerpoint/2010/main" val="180721243"/>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417095"/>
            <a:ext cx="11341768" cy="1475874"/>
          </a:xfrm>
          <a:solidFill>
            <a:schemeClr val="bg1"/>
          </a:solidFill>
          <a:effectLst>
            <a:glow rad="139700">
              <a:schemeClr val="accent3">
                <a:satMod val="175000"/>
                <a:alpha val="40000"/>
              </a:schemeClr>
            </a:glow>
          </a:effectLst>
        </p:spPr>
        <p:txBody>
          <a:bodyPr>
            <a:normAutofit lnSpcReduction="10000"/>
          </a:bodyPr>
          <a:lstStyle/>
          <a:p>
            <a:pPr marL="0" indent="0">
              <a:buNone/>
            </a:pPr>
            <a:r>
              <a:rPr lang="es-CO" sz="3900" dirty="0" smtClean="0">
                <a:solidFill>
                  <a:srgbClr val="FF0000"/>
                </a:solidFill>
              </a:rPr>
              <a:t>¿A quién le hablo, el Espíritu Santo?</a:t>
            </a:r>
          </a:p>
          <a:p>
            <a:pPr algn="just"/>
            <a:r>
              <a:rPr lang="es-CO" dirty="0" smtClean="0"/>
              <a:t>Él habló a Felipe. Él habló a Pedro. Él habló a los ancianos en la ciudad de Antioquia, Y también a las 7 iglesias en Asia.</a:t>
            </a:r>
          </a:p>
        </p:txBody>
      </p:sp>
      <p:sp>
        <p:nvSpPr>
          <p:cNvPr id="2" name="Rectángulo 1"/>
          <p:cNvSpPr/>
          <p:nvPr/>
        </p:nvSpPr>
        <p:spPr>
          <a:xfrm>
            <a:off x="449179" y="2438400"/>
            <a:ext cx="7732295" cy="4093428"/>
          </a:xfrm>
          <a:prstGeom prst="rect">
            <a:avLst/>
          </a:prstGeom>
        </p:spPr>
        <p:txBody>
          <a:bodyPr wrap="square">
            <a:spAutoFit/>
          </a:bodyPr>
          <a:lstStyle/>
          <a:p>
            <a:r>
              <a:rPr lang="es-CO" sz="3600" dirty="0">
                <a:solidFill>
                  <a:srgbClr val="FF0000"/>
                </a:solidFill>
              </a:rPr>
              <a:t>5). </a:t>
            </a:r>
            <a:r>
              <a:rPr lang="es-CO" sz="3600" dirty="0" smtClean="0">
                <a:solidFill>
                  <a:srgbClr val="FF0000"/>
                </a:solidFill>
              </a:rPr>
              <a:t>El Espíritu Santo Testifica</a:t>
            </a:r>
            <a:r>
              <a:rPr lang="es-CO" sz="3600" dirty="0">
                <a:solidFill>
                  <a:srgbClr val="FF0000"/>
                </a:solidFill>
              </a:rPr>
              <a:t>:</a:t>
            </a:r>
          </a:p>
          <a:p>
            <a:pPr algn="just"/>
            <a:endParaRPr lang="es-CO" sz="2800" dirty="0" smtClean="0">
              <a:solidFill>
                <a:srgbClr val="FF0000"/>
              </a:solidFill>
            </a:endParaRPr>
          </a:p>
          <a:p>
            <a:pPr algn="just"/>
            <a:r>
              <a:rPr lang="es-CO" sz="2800" dirty="0" smtClean="0">
                <a:solidFill>
                  <a:srgbClr val="FF0000"/>
                </a:solidFill>
              </a:rPr>
              <a:t>Juan </a:t>
            </a:r>
            <a:r>
              <a:rPr lang="es-CO" sz="2800" dirty="0">
                <a:solidFill>
                  <a:srgbClr val="FF0000"/>
                </a:solidFill>
              </a:rPr>
              <a:t>16:14 </a:t>
            </a:r>
            <a:r>
              <a:rPr lang="es-CO" sz="2800" dirty="0"/>
              <a:t>“Él me glorificará, porque tomará de lo mío y os lo hará saber”. El término “glorificar” significa </a:t>
            </a:r>
            <a:r>
              <a:rPr lang="es-CO" sz="2800" b="1" u="sng" dirty="0"/>
              <a:t>magnificar o ensalzar la reputación de otro</a:t>
            </a:r>
            <a:r>
              <a:rPr lang="es-CO" sz="2800" dirty="0"/>
              <a:t>. La Personalidad Del Espíritu Santo magnificará la reputación de Cristo al hacer conocer la verdad de la Persona y obra de Cristo. Él dará a conocer la gloria de Cristo</a:t>
            </a:r>
            <a:r>
              <a:rPr lang="es-CO" sz="2800" dirty="0" smtClean="0"/>
              <a:t>.</a:t>
            </a:r>
            <a:endParaRPr lang="es-CO" dirty="0"/>
          </a:p>
        </p:txBody>
      </p:sp>
      <p:pic>
        <p:nvPicPr>
          <p:cNvPr id="4" name="Imagen 3"/>
          <p:cNvPicPr>
            <a:picLocks noChangeAspect="1"/>
          </p:cNvPicPr>
          <p:nvPr/>
        </p:nvPicPr>
        <p:blipFill>
          <a:blip r:embed="rId2"/>
          <a:stretch>
            <a:fillRect/>
          </a:stretch>
        </p:blipFill>
        <p:spPr>
          <a:xfrm>
            <a:off x="8406063" y="2438400"/>
            <a:ext cx="3271837" cy="3662541"/>
          </a:xfrm>
          <a:prstGeom prst="rect">
            <a:avLst/>
          </a:prstGeom>
        </p:spPr>
      </p:pic>
    </p:spTree>
    <p:extLst>
      <p:ext uri="{BB962C8B-B14F-4D97-AF65-F5344CB8AC3E}">
        <p14:creationId xmlns:p14="http://schemas.microsoft.com/office/powerpoint/2010/main" val="61879754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352926"/>
            <a:ext cx="10515600" cy="1588169"/>
          </a:xfrm>
        </p:spPr>
        <p:txBody>
          <a:bodyPr>
            <a:normAutofit/>
          </a:bodyPr>
          <a:lstStyle/>
          <a:p>
            <a:pPr marL="0" indent="0">
              <a:buNone/>
            </a:pPr>
            <a:r>
              <a:rPr lang="es-CO" dirty="0"/>
              <a:t>El término “Ayudante” [PARAKLATOS] es una referencia al Espíritu Santo. </a:t>
            </a:r>
            <a:endParaRPr lang="es-CO" dirty="0" smtClean="0"/>
          </a:p>
          <a:p>
            <a:r>
              <a:rPr lang="es-CO" dirty="0" smtClean="0"/>
              <a:t>Note dos cosas muy importantes:</a:t>
            </a:r>
          </a:p>
        </p:txBody>
      </p:sp>
      <p:pic>
        <p:nvPicPr>
          <p:cNvPr id="4" name="Imagen 3"/>
          <p:cNvPicPr>
            <a:picLocks noChangeAspect="1"/>
          </p:cNvPicPr>
          <p:nvPr/>
        </p:nvPicPr>
        <p:blipFill>
          <a:blip r:embed="rId2"/>
          <a:stretch>
            <a:fillRect/>
          </a:stretch>
        </p:blipFill>
        <p:spPr>
          <a:xfrm>
            <a:off x="7226968" y="1941094"/>
            <a:ext cx="4475747" cy="4732421"/>
          </a:xfrm>
          <a:prstGeom prst="rect">
            <a:avLst/>
          </a:prstGeom>
        </p:spPr>
      </p:pic>
      <p:sp>
        <p:nvSpPr>
          <p:cNvPr id="5" name="Rectángulo 4"/>
          <p:cNvSpPr/>
          <p:nvPr/>
        </p:nvSpPr>
        <p:spPr>
          <a:xfrm>
            <a:off x="561473" y="2470484"/>
            <a:ext cx="6336632" cy="3785652"/>
          </a:xfrm>
          <a:prstGeom prst="rect">
            <a:avLst/>
          </a:prstGeom>
          <a:solidFill>
            <a:schemeClr val="bg2"/>
          </a:solidFill>
          <a:effectLst>
            <a:glow rad="139700">
              <a:schemeClr val="accent2">
                <a:satMod val="175000"/>
                <a:alpha val="40000"/>
              </a:schemeClr>
            </a:glow>
          </a:effectLst>
        </p:spPr>
        <p:txBody>
          <a:bodyPr wrap="square">
            <a:spAutoFit/>
          </a:bodyPr>
          <a:lstStyle/>
          <a:p>
            <a:pPr algn="just"/>
            <a:r>
              <a:rPr lang="es-CO" sz="3600" b="1" dirty="0"/>
              <a:t>1). </a:t>
            </a:r>
            <a:r>
              <a:rPr lang="es-CO" sz="2800" dirty="0"/>
              <a:t>Que el Espíritu Santo es enviado por Cristo del Padre y, por lo tanto, es una Persona de la más alta autoridad. </a:t>
            </a:r>
          </a:p>
          <a:p>
            <a:endParaRPr lang="es-CO" sz="2800" dirty="0" smtClean="0"/>
          </a:p>
          <a:p>
            <a:r>
              <a:rPr lang="es-CO" sz="3600" b="1" dirty="0" smtClean="0"/>
              <a:t>2</a:t>
            </a:r>
            <a:r>
              <a:rPr lang="es-CO" sz="3600" b="1" dirty="0"/>
              <a:t>). </a:t>
            </a:r>
            <a:r>
              <a:rPr lang="es-CO" sz="2800" dirty="0"/>
              <a:t>También tenga en cuenta que El es referido como el Espíritu de la Verdad y por lo tanto indica que Él se caracteriza por ser la </a:t>
            </a:r>
            <a:r>
              <a:rPr lang="es-CO" sz="2800" dirty="0" smtClean="0"/>
              <a:t>verdad.</a:t>
            </a:r>
            <a:endParaRPr lang="es-CO" sz="2800" dirty="0"/>
          </a:p>
        </p:txBody>
      </p:sp>
    </p:spTree>
    <p:extLst>
      <p:ext uri="{BB962C8B-B14F-4D97-AF65-F5344CB8AC3E}">
        <p14:creationId xmlns:p14="http://schemas.microsoft.com/office/powerpoint/2010/main" val="1771531510"/>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3979" y="545432"/>
            <a:ext cx="7475621" cy="3064041"/>
          </a:xfrm>
          <a:blipFill>
            <a:blip r:embed="rId2"/>
            <a:tile tx="0" ty="0" sx="100000" sy="100000" flip="none" algn="tl"/>
          </a:blipFill>
          <a:effectLst>
            <a:glow rad="139700">
              <a:schemeClr val="accent3">
                <a:satMod val="175000"/>
                <a:alpha val="40000"/>
              </a:schemeClr>
            </a:glow>
          </a:effectLst>
        </p:spPr>
        <p:txBody>
          <a:bodyPr>
            <a:normAutofit lnSpcReduction="10000"/>
          </a:bodyPr>
          <a:lstStyle/>
          <a:p>
            <a:pPr marL="0" indent="0">
              <a:buNone/>
            </a:pPr>
            <a:r>
              <a:rPr lang="es-CO" sz="4000" dirty="0" smtClean="0">
                <a:solidFill>
                  <a:srgbClr val="FF0000"/>
                </a:solidFill>
              </a:rPr>
              <a:t>6). El Espíritu Santo Ama:</a:t>
            </a:r>
          </a:p>
          <a:p>
            <a:pPr algn="just"/>
            <a:endParaRPr lang="es-CO" dirty="0" smtClean="0"/>
          </a:p>
          <a:p>
            <a:pPr algn="just"/>
            <a:r>
              <a:rPr lang="es-CO" dirty="0" smtClean="0"/>
              <a:t>En </a:t>
            </a:r>
            <a:r>
              <a:rPr lang="es-CO" dirty="0" smtClean="0">
                <a:solidFill>
                  <a:srgbClr val="FF0000"/>
                </a:solidFill>
              </a:rPr>
              <a:t>Romanos 15:30</a:t>
            </a:r>
            <a:r>
              <a:rPr lang="es-CO" dirty="0" smtClean="0"/>
              <a:t>, el amor se atribuye al Espíritu Santo. “</a:t>
            </a:r>
            <a:r>
              <a:rPr lang="es-CO" i="1" dirty="0" smtClean="0"/>
              <a:t>Ahora les ruego, hermanos, por nuestro Señor Jesucristo y por el amor del Espíritu, que se esfuercen juntos conmigo en tus oraciones a Dios por mí</a:t>
            </a:r>
            <a:r>
              <a:rPr lang="es-CO" dirty="0" smtClean="0"/>
              <a:t>”.</a:t>
            </a:r>
          </a:p>
        </p:txBody>
      </p:sp>
      <p:pic>
        <p:nvPicPr>
          <p:cNvPr id="2" name="Imagen 1"/>
          <p:cNvPicPr>
            <a:picLocks noChangeAspect="1"/>
          </p:cNvPicPr>
          <p:nvPr/>
        </p:nvPicPr>
        <p:blipFill>
          <a:blip r:embed="rId3"/>
          <a:stretch>
            <a:fillRect/>
          </a:stretch>
        </p:blipFill>
        <p:spPr>
          <a:xfrm>
            <a:off x="8438148" y="545432"/>
            <a:ext cx="3513220" cy="3176336"/>
          </a:xfrm>
          <a:prstGeom prst="rect">
            <a:avLst/>
          </a:prstGeom>
        </p:spPr>
      </p:pic>
      <p:sp>
        <p:nvSpPr>
          <p:cNvPr id="4" name="Rectángulo 3"/>
          <p:cNvSpPr/>
          <p:nvPr/>
        </p:nvSpPr>
        <p:spPr>
          <a:xfrm>
            <a:off x="561474" y="4073151"/>
            <a:ext cx="11229474" cy="2523768"/>
          </a:xfrm>
          <a:prstGeom prst="rect">
            <a:avLst/>
          </a:prstGeom>
        </p:spPr>
        <p:txBody>
          <a:bodyPr wrap="square">
            <a:spAutoFit/>
          </a:bodyPr>
          <a:lstStyle/>
          <a:p>
            <a:pPr algn="just"/>
            <a:r>
              <a:rPr lang="es-CO" sz="2800" dirty="0"/>
              <a:t>Claramente, a partir de este pasaje, el Espíritu Santo posee la emoción del amor. Con demasiada frecuencia no logramos reconocerlo como una persona que tiene emociones reales. Tenemos una tendencia a ver lo sagrado. A menudo reconocemos el amor del Padre o el amor de Cristo, pero no </a:t>
            </a:r>
            <a:r>
              <a:rPr lang="es-CO" sz="2800" dirty="0" smtClean="0"/>
              <a:t>se ve </a:t>
            </a:r>
            <a:r>
              <a:rPr lang="es-CO" sz="2800" dirty="0"/>
              <a:t>que el Espíritu Santo demuestra el atributo del amor.</a:t>
            </a:r>
          </a:p>
          <a:p>
            <a:endParaRPr lang="es-CO" dirty="0"/>
          </a:p>
        </p:txBody>
      </p:sp>
    </p:spTree>
    <p:extLst>
      <p:ext uri="{BB962C8B-B14F-4D97-AF65-F5344CB8AC3E}">
        <p14:creationId xmlns:p14="http://schemas.microsoft.com/office/powerpoint/2010/main" val="3565372778"/>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93558"/>
            <a:ext cx="8081211" cy="3080083"/>
          </a:xfrm>
        </p:spPr>
        <p:txBody>
          <a:bodyPr>
            <a:normAutofit lnSpcReduction="10000"/>
          </a:bodyPr>
          <a:lstStyle/>
          <a:p>
            <a:pPr marL="0" indent="0">
              <a:buNone/>
            </a:pPr>
            <a:r>
              <a:rPr lang="es-CO" sz="4800" dirty="0">
                <a:solidFill>
                  <a:srgbClr val="FF0000"/>
                </a:solidFill>
              </a:rPr>
              <a:t>7). </a:t>
            </a:r>
            <a:r>
              <a:rPr lang="es-CO" sz="4800" dirty="0" smtClean="0">
                <a:solidFill>
                  <a:srgbClr val="FF0000"/>
                </a:solidFill>
              </a:rPr>
              <a:t>El espíritu Santo Intercede</a:t>
            </a:r>
            <a:r>
              <a:rPr lang="es-CO" sz="4800" dirty="0">
                <a:solidFill>
                  <a:srgbClr val="FF0000"/>
                </a:solidFill>
              </a:rPr>
              <a:t>:</a:t>
            </a:r>
          </a:p>
          <a:p>
            <a:endParaRPr lang="es-CO" dirty="0" smtClean="0"/>
          </a:p>
          <a:p>
            <a:pPr algn="just"/>
            <a:r>
              <a:rPr lang="es-CO" sz="3500" dirty="0" smtClean="0"/>
              <a:t>Uno </a:t>
            </a:r>
            <a:r>
              <a:rPr lang="es-CO" sz="3500" dirty="0"/>
              <a:t>de los rasgos de La Personalidad Del Espíritu Santo es que Él es un intercesor.  Esto significa que Él ora a Dios en nombre </a:t>
            </a:r>
            <a:r>
              <a:rPr lang="es-CO" sz="3500" dirty="0" smtClean="0"/>
              <a:t>y a </a:t>
            </a:r>
            <a:r>
              <a:rPr lang="es-CO" sz="3500" dirty="0"/>
              <a:t>favor de otros:</a:t>
            </a:r>
          </a:p>
          <a:p>
            <a:endParaRPr lang="es-CO" dirty="0"/>
          </a:p>
        </p:txBody>
      </p:sp>
      <p:pic>
        <p:nvPicPr>
          <p:cNvPr id="4" name="Imagen 3"/>
          <p:cNvPicPr>
            <a:picLocks noChangeAspect="1"/>
          </p:cNvPicPr>
          <p:nvPr/>
        </p:nvPicPr>
        <p:blipFill>
          <a:blip r:embed="rId2"/>
          <a:stretch>
            <a:fillRect/>
          </a:stretch>
        </p:blipFill>
        <p:spPr>
          <a:xfrm>
            <a:off x="9144000" y="593558"/>
            <a:ext cx="2610352" cy="2695074"/>
          </a:xfrm>
          <a:prstGeom prst="rect">
            <a:avLst/>
          </a:prstGeom>
        </p:spPr>
      </p:pic>
      <p:sp>
        <p:nvSpPr>
          <p:cNvPr id="5" name="Rectángulo 4"/>
          <p:cNvSpPr/>
          <p:nvPr/>
        </p:nvSpPr>
        <p:spPr>
          <a:xfrm>
            <a:off x="838200" y="4176373"/>
            <a:ext cx="10916152" cy="2062103"/>
          </a:xfrm>
          <a:prstGeom prst="rect">
            <a:avLst/>
          </a:prstGeom>
          <a:solidFill>
            <a:schemeClr val="accent6">
              <a:lumMod val="20000"/>
              <a:lumOff val="80000"/>
            </a:schemeClr>
          </a:solidFill>
          <a:effectLst>
            <a:glow rad="139700">
              <a:schemeClr val="accent2">
                <a:satMod val="175000"/>
                <a:alpha val="40000"/>
              </a:schemeClr>
            </a:glow>
          </a:effectLst>
        </p:spPr>
        <p:txBody>
          <a:bodyPr wrap="square">
            <a:spAutoFit/>
          </a:bodyPr>
          <a:lstStyle/>
          <a:p>
            <a:pPr algn="just"/>
            <a:r>
              <a:rPr lang="es-CO" dirty="0" smtClean="0"/>
              <a:t>“</a:t>
            </a:r>
            <a:r>
              <a:rPr lang="es-CO" sz="3200" dirty="0" smtClean="0"/>
              <a:t>De </a:t>
            </a:r>
            <a:r>
              <a:rPr lang="es-CO" sz="3200" dirty="0"/>
              <a:t>igual manera, el Espíritu nos ayuda en nuestra debilidad, pues qué hemos de pedir como conviene, no lo sabemos, pero el Espíritu mismo intercede por nosotros con gemidos indecibles”. </a:t>
            </a:r>
            <a:r>
              <a:rPr lang="es-CO" sz="3200" dirty="0">
                <a:solidFill>
                  <a:srgbClr val="FF0000"/>
                </a:solidFill>
              </a:rPr>
              <a:t>(Romanos 8:26).</a:t>
            </a:r>
          </a:p>
        </p:txBody>
      </p:sp>
    </p:spTree>
    <p:extLst>
      <p:ext uri="{BB962C8B-B14F-4D97-AF65-F5344CB8AC3E}">
        <p14:creationId xmlns:p14="http://schemas.microsoft.com/office/powerpoint/2010/main" val="764201116"/>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3347" y="577517"/>
            <a:ext cx="11293642" cy="5887452"/>
          </a:xfrm>
          <a:solidFill>
            <a:schemeClr val="accent3">
              <a:lumMod val="20000"/>
              <a:lumOff val="80000"/>
            </a:schemeClr>
          </a:solidFill>
          <a:effectLst>
            <a:glow rad="101600">
              <a:schemeClr val="accent2">
                <a:satMod val="175000"/>
                <a:alpha val="40000"/>
              </a:schemeClr>
            </a:glow>
          </a:effectLst>
        </p:spPr>
        <p:txBody>
          <a:bodyPr>
            <a:normAutofit/>
          </a:bodyPr>
          <a:lstStyle/>
          <a:p>
            <a:pPr algn="just"/>
            <a:r>
              <a:rPr lang="es-CO" sz="3200" dirty="0" smtClean="0"/>
              <a:t>La </a:t>
            </a:r>
            <a:r>
              <a:rPr lang="es-CO" sz="3200" dirty="0"/>
              <a:t>intercesión del Espíritu se describe como “</a:t>
            </a:r>
            <a:r>
              <a:rPr lang="es-CO" sz="3200" i="1" dirty="0"/>
              <a:t>gemidos demasiado profundos para las palabras</a:t>
            </a:r>
            <a:r>
              <a:rPr lang="es-CO" sz="3200" dirty="0"/>
              <a:t>”. Estos gemidos no son audibles; no son enunciados; son inexpresables en palabras. </a:t>
            </a:r>
            <a:endParaRPr lang="es-CO" sz="3200" dirty="0" smtClean="0"/>
          </a:p>
          <a:p>
            <a:pPr algn="just"/>
            <a:r>
              <a:rPr lang="es-CO" sz="3200" dirty="0" smtClean="0"/>
              <a:t>En </a:t>
            </a:r>
            <a:r>
              <a:rPr lang="es-CO" sz="3200" dirty="0"/>
              <a:t>el tiempo de la debilidad de un creyente, el Espíritu Santo intercede en nuestro nombre. Es interesante que la palabra usada para interceder aquí es la misma palabra usada para el trabajo intercesor de Cristo en </a:t>
            </a:r>
            <a:r>
              <a:rPr lang="es-CO" sz="3200" dirty="0" smtClean="0"/>
              <a:t> </a:t>
            </a:r>
            <a:r>
              <a:rPr lang="es-CO" sz="3200" dirty="0" smtClean="0">
                <a:solidFill>
                  <a:srgbClr val="FF0000"/>
                </a:solidFill>
              </a:rPr>
              <a:t>Romanos </a:t>
            </a:r>
            <a:r>
              <a:rPr lang="es-CO" sz="3200" dirty="0">
                <a:solidFill>
                  <a:srgbClr val="FF0000"/>
                </a:solidFill>
              </a:rPr>
              <a:t>8:34 y Hebreos 7:25</a:t>
            </a:r>
            <a:r>
              <a:rPr lang="es-CO" sz="3200" dirty="0" smtClean="0"/>
              <a:t>.</a:t>
            </a:r>
          </a:p>
          <a:p>
            <a:pPr marL="0" indent="0" algn="just">
              <a:buNone/>
            </a:pPr>
            <a:endParaRPr lang="es-CO" sz="3200" dirty="0" smtClean="0"/>
          </a:p>
          <a:p>
            <a:pPr marL="0" indent="0" algn="just">
              <a:buNone/>
            </a:pPr>
            <a:r>
              <a:rPr lang="es-CO" sz="3200" dirty="0" smtClean="0"/>
              <a:t>Es </a:t>
            </a:r>
            <a:r>
              <a:rPr lang="es-CO" sz="3200" dirty="0"/>
              <a:t>reconfortante saber que no solo tenemos a nuestro defensor, Jesucristo que ha ascendido a la mano derecha del Padre intercediendo en nuestro </a:t>
            </a:r>
            <a:r>
              <a:rPr lang="es-CO" sz="3200" dirty="0" smtClean="0"/>
              <a:t>favor, sino que también </a:t>
            </a:r>
            <a:r>
              <a:rPr lang="es-CO" sz="3200" dirty="0"/>
              <a:t>tenemos al Espíritu Santo quien intercede por </a:t>
            </a:r>
            <a:r>
              <a:rPr lang="es-CO" sz="3200" dirty="0" smtClean="0"/>
              <a:t>nosotros.</a:t>
            </a:r>
            <a:endParaRPr lang="es-CO" sz="3200" dirty="0"/>
          </a:p>
        </p:txBody>
      </p:sp>
    </p:spTree>
    <p:extLst>
      <p:ext uri="{BB962C8B-B14F-4D97-AF65-F5344CB8AC3E}">
        <p14:creationId xmlns:p14="http://schemas.microsoft.com/office/powerpoint/2010/main" val="1600788225"/>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52830"/>
            <a:ext cx="10515600" cy="1325563"/>
          </a:xfrm>
        </p:spPr>
        <p:txBody>
          <a:bodyPr>
            <a:normAutofit/>
          </a:bodyPr>
          <a:lstStyle/>
          <a:p>
            <a:r>
              <a:rPr lang="es-CO" b="1" i="1" dirty="0" smtClean="0"/>
              <a:t>LA GRAN PREGUNTA ES: ¿QUIENES RECIBEN EL ESPÍRITU SANTO?</a:t>
            </a:r>
            <a:endParaRPr lang="es-CO" b="1" i="1" dirty="0"/>
          </a:p>
        </p:txBody>
      </p:sp>
      <p:sp>
        <p:nvSpPr>
          <p:cNvPr id="3" name="Marcador de contenido 2"/>
          <p:cNvSpPr>
            <a:spLocks noGrp="1"/>
          </p:cNvSpPr>
          <p:nvPr>
            <p:ph idx="1"/>
          </p:nvPr>
        </p:nvSpPr>
        <p:spPr>
          <a:xfrm>
            <a:off x="838200" y="1825624"/>
            <a:ext cx="10515600" cy="5032376"/>
          </a:xfrm>
          <a:blipFill>
            <a:blip r:embed="rId2"/>
            <a:tile tx="0" ty="0" sx="100000" sy="100000" flip="none" algn="tl"/>
          </a:blipFill>
          <a:effectLst>
            <a:glow rad="101600">
              <a:schemeClr val="accent3">
                <a:satMod val="175000"/>
                <a:alpha val="40000"/>
              </a:schemeClr>
            </a:glow>
          </a:effectLst>
        </p:spPr>
        <p:txBody>
          <a:bodyPr>
            <a:normAutofit/>
          </a:bodyPr>
          <a:lstStyle/>
          <a:p>
            <a:pPr marL="0" indent="0" algn="just">
              <a:buNone/>
            </a:pPr>
            <a:r>
              <a:rPr lang="es-CO" sz="3200" dirty="0" smtClean="0"/>
              <a:t>Recordemos las características del Espíritu Santo: (1). Tiene voluntad. (2). Habla. (3). Habla a través de la Palabra de Dios. (4). Enseña. (5). Testifica. (6). Ama. (7). Intercede.</a:t>
            </a:r>
          </a:p>
          <a:p>
            <a:pPr algn="just"/>
            <a:endParaRPr lang="es-CO" sz="3200" dirty="0" smtClean="0">
              <a:solidFill>
                <a:srgbClr val="FF0000"/>
              </a:solidFill>
            </a:endParaRPr>
          </a:p>
          <a:p>
            <a:pPr algn="just"/>
            <a:r>
              <a:rPr lang="es-CO" dirty="0" smtClean="0">
                <a:solidFill>
                  <a:srgbClr val="FF0000"/>
                </a:solidFill>
              </a:rPr>
              <a:t>Juan 14:15-17</a:t>
            </a:r>
            <a:r>
              <a:rPr lang="es-CO" dirty="0" smtClean="0"/>
              <a:t>. </a:t>
            </a:r>
            <a:r>
              <a:rPr lang="es-CO" dirty="0"/>
              <a:t>"</a:t>
            </a:r>
            <a:r>
              <a:rPr lang="es-CO" i="1" dirty="0"/>
              <a:t>Si me amáis, guardad mis mandamientos</a:t>
            </a:r>
            <a:r>
              <a:rPr lang="es-CO" i="1" dirty="0" smtClean="0"/>
              <a:t>. 16 </a:t>
            </a:r>
            <a:r>
              <a:rPr lang="es-CO" i="1" dirty="0"/>
              <a:t>Y yo rogaré al Padre y os dará otro Consolador</a:t>
            </a:r>
            <a:r>
              <a:rPr lang="es-CO" i="1" dirty="0" smtClean="0"/>
              <a:t>, </a:t>
            </a:r>
            <a:r>
              <a:rPr lang="es-CO" i="1" dirty="0"/>
              <a:t>para que esté con vosotros para siempre: </a:t>
            </a:r>
            <a:r>
              <a:rPr lang="es-CO" i="1" dirty="0" smtClean="0"/>
              <a:t>17 </a:t>
            </a:r>
            <a:r>
              <a:rPr lang="es-CO" i="1" dirty="0"/>
              <a:t>el Espíritu de verdad, al cual el </a:t>
            </a:r>
            <a:r>
              <a:rPr lang="es-CO" i="1" dirty="0" smtClean="0"/>
              <a:t>mundo </a:t>
            </a:r>
            <a:r>
              <a:rPr lang="es-CO" i="1" dirty="0"/>
              <a:t>no puede recibir, porque no lo ve ni lo conoce; pero vosotros lo conocéis, porque vive con vosotros y estará en </a:t>
            </a:r>
            <a:r>
              <a:rPr lang="es-CO" i="1" dirty="0" smtClean="0"/>
              <a:t>vosotros”</a:t>
            </a:r>
            <a:r>
              <a:rPr lang="es-CO" dirty="0" smtClean="0"/>
              <a:t>. </a:t>
            </a:r>
          </a:p>
          <a:p>
            <a:pPr marL="0" indent="0" algn="just">
              <a:buNone/>
            </a:pPr>
            <a:r>
              <a:rPr lang="es-CO" dirty="0" smtClean="0"/>
              <a:t>La promesa es: Si guardamos SUS MANDAMIENTOS, recibiremos el ES: </a:t>
            </a:r>
          </a:p>
        </p:txBody>
      </p:sp>
    </p:spTree>
    <p:extLst>
      <p:ext uri="{BB962C8B-B14F-4D97-AF65-F5344CB8AC3E}">
        <p14:creationId xmlns:p14="http://schemas.microsoft.com/office/powerpoint/2010/main" val="71527900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p:spPr>
        <p:txBody>
          <a:bodyPr>
            <a:noAutofit/>
          </a:bodyPr>
          <a:lstStyle/>
          <a:p>
            <a:pPr algn="just"/>
            <a:r>
              <a:rPr lang="es-CO" sz="3200" dirty="0">
                <a:solidFill>
                  <a:srgbClr val="FF0000"/>
                </a:solidFill>
              </a:rPr>
              <a:t>Hech.5:32</a:t>
            </a:r>
            <a:r>
              <a:rPr lang="es-CO" sz="3200" dirty="0"/>
              <a:t>. </a:t>
            </a:r>
            <a:r>
              <a:rPr lang="es-CO" sz="3200" dirty="0" smtClean="0"/>
              <a:t>“</a:t>
            </a:r>
            <a:r>
              <a:rPr lang="es-CO" sz="3200" b="1" i="1" dirty="0" smtClean="0"/>
              <a:t>Nosotros </a:t>
            </a:r>
            <a:r>
              <a:rPr lang="es-CO" sz="3200" b="1" i="1" dirty="0"/>
              <a:t>somos testigos suyos de estas cosas, y también el Espíritu Santo, el cual ha dado Dios</a:t>
            </a:r>
            <a:r>
              <a:rPr lang="es-CO" sz="3200" i="1" dirty="0"/>
              <a:t> a </a:t>
            </a:r>
            <a:r>
              <a:rPr lang="es-CO" sz="3200" b="1" i="1" u="sng" dirty="0"/>
              <a:t>los que lo </a:t>
            </a:r>
            <a:r>
              <a:rPr lang="es-CO" sz="3200" b="1" i="1" u="sng" dirty="0" smtClean="0"/>
              <a:t>obedecen</a:t>
            </a:r>
            <a:r>
              <a:rPr lang="es-CO" sz="3200" b="1" u="sng" dirty="0" smtClean="0"/>
              <a:t>”</a:t>
            </a:r>
            <a:endParaRPr lang="es-CO" sz="3200" b="1" u="sng" dirty="0"/>
          </a:p>
        </p:txBody>
      </p:sp>
      <p:sp>
        <p:nvSpPr>
          <p:cNvPr id="3" name="Marcador de contenido 2"/>
          <p:cNvSpPr>
            <a:spLocks noGrp="1"/>
          </p:cNvSpPr>
          <p:nvPr>
            <p:ph idx="1"/>
          </p:nvPr>
        </p:nvSpPr>
        <p:spPr>
          <a:xfrm>
            <a:off x="806116" y="5261807"/>
            <a:ext cx="10515600" cy="1443790"/>
          </a:xfrm>
        </p:spPr>
        <p:txBody>
          <a:bodyPr>
            <a:normAutofit fontScale="92500" lnSpcReduction="20000"/>
          </a:bodyPr>
          <a:lstStyle/>
          <a:p>
            <a:pPr marL="0" indent="0" algn="just">
              <a:buNone/>
            </a:pPr>
            <a:r>
              <a:rPr lang="es-CO" sz="3200" b="1" i="1" dirty="0">
                <a:solidFill>
                  <a:srgbClr val="FF0000"/>
                </a:solidFill>
              </a:rPr>
              <a:t>Eze.36:27.</a:t>
            </a:r>
            <a:r>
              <a:rPr lang="es-CO" sz="3200" b="1" i="1" dirty="0"/>
              <a:t> “Y pondré dentro de vosotros mi Espíritu, y haré que andéis en mis mandamientos, y guardéis mis derechos, y los pongáis por obra”. </a:t>
            </a:r>
            <a:r>
              <a:rPr lang="es-CO" sz="3200" b="1" i="1" dirty="0" smtClean="0"/>
              <a:t>El ES, no nos induce a DESOBEDECER, sino a OBEDECER LA LEY DE DIOS.  </a:t>
            </a:r>
            <a:endParaRPr lang="es-CO" sz="3200" b="1" i="1" dirty="0"/>
          </a:p>
        </p:txBody>
      </p:sp>
      <p:pic>
        <p:nvPicPr>
          <p:cNvPr id="5" name="Imagen 4"/>
          <p:cNvPicPr>
            <a:picLocks noChangeAspect="1"/>
          </p:cNvPicPr>
          <p:nvPr/>
        </p:nvPicPr>
        <p:blipFill>
          <a:blip r:embed="rId2"/>
          <a:stretch>
            <a:fillRect/>
          </a:stretch>
        </p:blipFill>
        <p:spPr>
          <a:xfrm>
            <a:off x="838200" y="1906754"/>
            <a:ext cx="3300662" cy="3194635"/>
          </a:xfrm>
          <a:prstGeom prst="rect">
            <a:avLst/>
          </a:prstGeom>
        </p:spPr>
      </p:pic>
      <p:pic>
        <p:nvPicPr>
          <p:cNvPr id="6" name="Imagen 5"/>
          <p:cNvPicPr>
            <a:picLocks noChangeAspect="1"/>
          </p:cNvPicPr>
          <p:nvPr/>
        </p:nvPicPr>
        <p:blipFill>
          <a:blip r:embed="rId3"/>
          <a:stretch>
            <a:fillRect/>
          </a:stretch>
        </p:blipFill>
        <p:spPr>
          <a:xfrm>
            <a:off x="4521868" y="1933387"/>
            <a:ext cx="3148263" cy="3168002"/>
          </a:xfrm>
          <a:prstGeom prst="rect">
            <a:avLst/>
          </a:prstGeom>
        </p:spPr>
      </p:pic>
      <p:pic>
        <p:nvPicPr>
          <p:cNvPr id="7" name="Imagen 6"/>
          <p:cNvPicPr>
            <a:picLocks noChangeAspect="1"/>
          </p:cNvPicPr>
          <p:nvPr/>
        </p:nvPicPr>
        <p:blipFill>
          <a:blip r:embed="rId4"/>
          <a:stretch>
            <a:fillRect/>
          </a:stretch>
        </p:blipFill>
        <p:spPr>
          <a:xfrm>
            <a:off x="8053137" y="1851107"/>
            <a:ext cx="3300663" cy="3250281"/>
          </a:xfrm>
          <a:prstGeom prst="rect">
            <a:avLst/>
          </a:prstGeom>
        </p:spPr>
      </p:pic>
      <p:sp>
        <p:nvSpPr>
          <p:cNvPr id="8" name="Rectángulo 7"/>
          <p:cNvSpPr/>
          <p:nvPr/>
        </p:nvSpPr>
        <p:spPr>
          <a:xfrm>
            <a:off x="2470484" y="2793065"/>
            <a:ext cx="1668378" cy="2308324"/>
          </a:xfrm>
          <a:prstGeom prst="rect">
            <a:avLst/>
          </a:prstGeom>
        </p:spPr>
        <p:txBody>
          <a:bodyPr wrap="square">
            <a:spAutoFit/>
          </a:bodyPr>
          <a:lstStyle/>
          <a:p>
            <a:pPr algn="r"/>
            <a:r>
              <a:rPr lang="es-CO" sz="2400" b="1" dirty="0">
                <a:solidFill>
                  <a:schemeClr val="bg1"/>
                </a:solidFill>
              </a:rPr>
              <a:t>La verdadera fe, </a:t>
            </a:r>
            <a:r>
              <a:rPr lang="es-CO" sz="2400" b="1" dirty="0" smtClean="0">
                <a:solidFill>
                  <a:schemeClr val="bg1"/>
                </a:solidFill>
              </a:rPr>
              <a:t>se </a:t>
            </a:r>
            <a:r>
              <a:rPr lang="es-CO" sz="2400" b="1" dirty="0">
                <a:solidFill>
                  <a:schemeClr val="bg1"/>
                </a:solidFill>
              </a:rPr>
              <a:t>demuestra por la obediencia</a:t>
            </a:r>
          </a:p>
        </p:txBody>
      </p:sp>
    </p:spTree>
    <p:extLst>
      <p:ext uri="{BB962C8B-B14F-4D97-AF65-F5344CB8AC3E}">
        <p14:creationId xmlns:p14="http://schemas.microsoft.com/office/powerpoint/2010/main" val="1434132860"/>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7" y="417094"/>
            <a:ext cx="11518231" cy="6440905"/>
          </a:xfrm>
          <a:blipFill>
            <a:blip r:embed="rId2"/>
            <a:tile tx="0" ty="0" sx="100000" sy="100000" flip="none" algn="tl"/>
          </a:blipFill>
          <a:effectLst>
            <a:glow rad="139700">
              <a:schemeClr val="accent2">
                <a:satMod val="175000"/>
                <a:alpha val="40000"/>
              </a:schemeClr>
            </a:glow>
          </a:effectLst>
        </p:spPr>
        <p:txBody>
          <a:bodyPr>
            <a:normAutofit lnSpcReduction="10000"/>
          </a:bodyPr>
          <a:lstStyle/>
          <a:p>
            <a:pPr marL="0" indent="0" algn="just">
              <a:buNone/>
            </a:pPr>
            <a:r>
              <a:rPr lang="es-CO" sz="3600" b="1" dirty="0"/>
              <a:t>U</a:t>
            </a:r>
            <a:r>
              <a:rPr lang="es-CO" sz="3600" b="1" dirty="0" smtClean="0"/>
              <a:t>no puede recibir </a:t>
            </a:r>
            <a:r>
              <a:rPr lang="es-CO" sz="3600" b="1" dirty="0"/>
              <a:t>e</a:t>
            </a:r>
            <a:r>
              <a:rPr lang="es-CO" sz="3600" b="1" dirty="0" smtClean="0"/>
              <a:t>l Espíritu Santo únicamente para  obediencia la voluntad de Dios.</a:t>
            </a:r>
          </a:p>
          <a:p>
            <a:pPr algn="just"/>
            <a:r>
              <a:rPr lang="es-CO" dirty="0" smtClean="0"/>
              <a:t>El Señor Jesucristo nos aclara que El mismo y Dios el Padre se manifiestan ante aquellos quienes guardan los mandamientos de la Ley.</a:t>
            </a:r>
          </a:p>
          <a:p>
            <a:pPr marL="457200" lvl="1" indent="0" algn="just">
              <a:buNone/>
            </a:pPr>
            <a:endParaRPr lang="es-CO" dirty="0" smtClean="0">
              <a:solidFill>
                <a:srgbClr val="FF0000"/>
              </a:solidFill>
            </a:endParaRPr>
          </a:p>
          <a:p>
            <a:pPr marL="457200" lvl="1" indent="0" algn="just">
              <a:buNone/>
            </a:pPr>
            <a:r>
              <a:rPr lang="es-CO" sz="2800" dirty="0" smtClean="0">
                <a:solidFill>
                  <a:srgbClr val="FF0000"/>
                </a:solidFill>
              </a:rPr>
              <a:t> Juan 14:21-24.</a:t>
            </a:r>
            <a:r>
              <a:rPr lang="es-CO" sz="2800" dirty="0" smtClean="0"/>
              <a:t> </a:t>
            </a:r>
          </a:p>
          <a:p>
            <a:pPr marL="457200" lvl="1" indent="0" algn="just">
              <a:buNone/>
            </a:pPr>
            <a:r>
              <a:rPr lang="es-CO" sz="2800" b="1" dirty="0" smtClean="0">
                <a:solidFill>
                  <a:srgbClr val="FF0000"/>
                </a:solidFill>
              </a:rPr>
              <a:t>1). </a:t>
            </a:r>
            <a:r>
              <a:rPr lang="es-CO" sz="2800" dirty="0" smtClean="0"/>
              <a:t>“El que tiene mis mandamientos, y los guarda, ése es el que me ama; y el que me ama, será amado por mi Padre”,</a:t>
            </a:r>
          </a:p>
          <a:p>
            <a:pPr marL="457200" lvl="1" indent="0" algn="just">
              <a:buNone/>
            </a:pPr>
            <a:r>
              <a:rPr lang="es-CO" sz="2800" b="1" dirty="0" smtClean="0">
                <a:solidFill>
                  <a:srgbClr val="FF0000"/>
                </a:solidFill>
              </a:rPr>
              <a:t>2). </a:t>
            </a:r>
            <a:r>
              <a:rPr lang="es-CO" sz="2800" dirty="0" smtClean="0"/>
              <a:t>“y yo le amaré, y me manifestaré a él”.</a:t>
            </a:r>
          </a:p>
          <a:p>
            <a:pPr marL="457200" lvl="1" indent="0" algn="just">
              <a:buNone/>
            </a:pPr>
            <a:r>
              <a:rPr lang="es-CO" sz="2800" b="1" dirty="0" smtClean="0">
                <a:solidFill>
                  <a:srgbClr val="FF0000"/>
                </a:solidFill>
              </a:rPr>
              <a:t>3). </a:t>
            </a:r>
            <a:r>
              <a:rPr lang="es-CO" sz="2800" dirty="0" smtClean="0"/>
              <a:t>“Le dijo Judas (no el Iscariote): Señor, ¿cómo es que te manifestarás a nosotros, y no al mundo?”</a:t>
            </a:r>
          </a:p>
          <a:p>
            <a:pPr marL="457200" lvl="1" indent="0" algn="just">
              <a:buNone/>
            </a:pPr>
            <a:r>
              <a:rPr lang="es-CO" sz="2800" b="1" dirty="0" smtClean="0">
                <a:solidFill>
                  <a:srgbClr val="FF0000"/>
                </a:solidFill>
              </a:rPr>
              <a:t>4). </a:t>
            </a:r>
            <a:r>
              <a:rPr lang="es-CO" sz="2800" dirty="0" smtClean="0"/>
              <a:t>“Respondió Jesús y le dijo: </a:t>
            </a:r>
            <a:r>
              <a:rPr lang="es-CO" sz="2800" b="1" i="1" dirty="0" smtClean="0"/>
              <a:t>EL QUE ME AMA, MI PALABRA GUARDARÁ; Y MI PADRE LE AMARÁ, Y VENDREMOS A ÉL, Y HAREMOS MORADA CON ÉL</a:t>
            </a:r>
            <a:r>
              <a:rPr lang="es-CO" sz="2800" dirty="0" smtClean="0"/>
              <a:t>”.</a:t>
            </a:r>
          </a:p>
          <a:p>
            <a:pPr marL="457200" lvl="1" indent="0" algn="just">
              <a:buNone/>
            </a:pPr>
            <a:r>
              <a:rPr lang="es-CO" sz="2800" b="1" dirty="0" smtClean="0">
                <a:solidFill>
                  <a:srgbClr val="FF0000"/>
                </a:solidFill>
              </a:rPr>
              <a:t>5). </a:t>
            </a:r>
            <a:r>
              <a:rPr lang="es-CO" sz="2800" dirty="0" smtClean="0"/>
              <a:t>“</a:t>
            </a:r>
            <a:r>
              <a:rPr lang="es-CO" sz="2800" b="1" dirty="0" smtClean="0"/>
              <a:t>EL QUE NO ME AMA, NO GUARDA MIS PALABRAS</a:t>
            </a:r>
            <a:r>
              <a:rPr lang="es-CO" sz="2800" dirty="0" smtClean="0"/>
              <a:t>; </a:t>
            </a:r>
            <a:r>
              <a:rPr lang="es-CO" sz="2800" b="1" dirty="0" smtClean="0"/>
              <a:t>Y LA PALABRA QUE HABÉIS OÍDO NO ES MÍA, SINO DEL PADRE QUE ME ENVIÓ</a:t>
            </a:r>
            <a:r>
              <a:rPr lang="es-CO" sz="2800" dirty="0" smtClean="0"/>
              <a:t>.”</a:t>
            </a:r>
            <a:endParaRPr lang="es-CO" sz="2800" dirty="0"/>
          </a:p>
        </p:txBody>
      </p:sp>
    </p:spTree>
    <p:extLst>
      <p:ext uri="{BB962C8B-B14F-4D97-AF65-F5344CB8AC3E}">
        <p14:creationId xmlns:p14="http://schemas.microsoft.com/office/powerpoint/2010/main" val="147979843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6" y="433139"/>
            <a:ext cx="11454064" cy="6112040"/>
          </a:xfrm>
          <a:solidFill>
            <a:schemeClr val="accent6">
              <a:lumMod val="20000"/>
              <a:lumOff val="80000"/>
            </a:schemeClr>
          </a:solidFill>
          <a:effectLst>
            <a:glow rad="139700">
              <a:schemeClr val="accent2">
                <a:satMod val="175000"/>
                <a:alpha val="40000"/>
              </a:schemeClr>
            </a:glow>
          </a:effectLst>
        </p:spPr>
        <p:txBody>
          <a:bodyPr>
            <a:normAutofit/>
          </a:bodyPr>
          <a:lstStyle/>
          <a:p>
            <a:pPr marL="0" indent="0">
              <a:buNone/>
            </a:pPr>
            <a:r>
              <a:rPr lang="es-CO" sz="3200" dirty="0" smtClean="0">
                <a:solidFill>
                  <a:srgbClr val="FF0000"/>
                </a:solidFill>
              </a:rPr>
              <a:t>Hechos 5:31-32. </a:t>
            </a:r>
          </a:p>
          <a:p>
            <a:pPr marL="457200" lvl="1" indent="0">
              <a:buNone/>
            </a:pPr>
            <a:r>
              <a:rPr lang="es-CO" sz="3600" b="1" dirty="0" smtClean="0"/>
              <a:t>1).   </a:t>
            </a:r>
            <a:r>
              <a:rPr lang="es-CO" sz="2800" dirty="0" smtClean="0"/>
              <a:t>“A éste, Dios ha exaltado con su diestra por Príncipe y Salvador, para dar a Israel arrepentimiento y perdón de pecados. RECUERDA QUE ISRAEL ES EL REMANENTE DEL PUEBLO DE DIOS, DEL AT. Y DEL NT. (ver el tema: “injertados en el tronco”). </a:t>
            </a:r>
          </a:p>
          <a:p>
            <a:pPr marL="457200" lvl="1" indent="0" algn="just">
              <a:buNone/>
            </a:pPr>
            <a:r>
              <a:rPr lang="es-CO" sz="3600" b="1" dirty="0" smtClean="0"/>
              <a:t>2). </a:t>
            </a:r>
            <a:r>
              <a:rPr lang="es-CO" sz="2800" dirty="0" smtClean="0"/>
              <a:t>Y nosotros somos testigos suyos de estas cosas, y también el Espíritu Santo, el cual ha dado Dios a los que le obedecen." </a:t>
            </a:r>
          </a:p>
          <a:p>
            <a:pPr marL="0" indent="0">
              <a:buNone/>
            </a:pPr>
            <a:endParaRPr lang="es-CO" sz="3200" dirty="0" smtClean="0">
              <a:solidFill>
                <a:srgbClr val="FF0000"/>
              </a:solidFill>
            </a:endParaRPr>
          </a:p>
          <a:p>
            <a:pPr marL="0" indent="0">
              <a:buNone/>
            </a:pPr>
            <a:r>
              <a:rPr lang="es-CO" sz="3200" dirty="0" smtClean="0">
                <a:solidFill>
                  <a:srgbClr val="FF0000"/>
                </a:solidFill>
              </a:rPr>
              <a:t>Hebreos 5:8-9.</a:t>
            </a:r>
          </a:p>
          <a:p>
            <a:pPr marL="457200" lvl="1" indent="0">
              <a:buNone/>
            </a:pPr>
            <a:r>
              <a:rPr lang="es-CO" sz="3600" b="1" dirty="0" smtClean="0"/>
              <a:t> 1). </a:t>
            </a:r>
            <a:r>
              <a:rPr lang="es-CO" sz="2800" dirty="0" smtClean="0"/>
              <a:t>"Y aunque era Hijo, por lo que padeció aprendió la obediencia;</a:t>
            </a:r>
          </a:p>
          <a:p>
            <a:pPr marL="457200" lvl="1" indent="0" algn="just">
              <a:buNone/>
            </a:pPr>
            <a:r>
              <a:rPr lang="es-CO" sz="3600" b="1" dirty="0" smtClean="0"/>
              <a:t> 2)</a:t>
            </a:r>
            <a:r>
              <a:rPr lang="es-CO" sz="2800" dirty="0" smtClean="0"/>
              <a:t>.  “y habiendo sido perfeccionado, vino a ser autor de eterna salvación para todos los que le obedecen;"</a:t>
            </a:r>
            <a:endParaRPr lang="es-CO" sz="2800" dirty="0"/>
          </a:p>
        </p:txBody>
      </p:sp>
    </p:spTree>
    <p:extLst>
      <p:ext uri="{BB962C8B-B14F-4D97-AF65-F5344CB8AC3E}">
        <p14:creationId xmlns:p14="http://schemas.microsoft.com/office/powerpoint/2010/main" val="308831398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52926" y="128337"/>
            <a:ext cx="11518232" cy="6729663"/>
          </a:xfrm>
          <a:solidFill>
            <a:schemeClr val="bg2"/>
          </a:solidFill>
          <a:effectLst>
            <a:glow rad="139700">
              <a:schemeClr val="accent2">
                <a:satMod val="175000"/>
                <a:alpha val="40000"/>
              </a:schemeClr>
            </a:glow>
          </a:effectLst>
        </p:spPr>
        <p:txBody>
          <a:bodyPr>
            <a:noAutofit/>
          </a:bodyPr>
          <a:lstStyle/>
          <a:p>
            <a:pPr marL="0" indent="0" algn="just">
              <a:buNone/>
            </a:pPr>
            <a:r>
              <a:rPr lang="es-CO" sz="3200" dirty="0" smtClean="0"/>
              <a:t>Queda claro, según la Palabra de Dios, que el Espíritu Santo, solamente lo reciben quienes estén dispuestos a obedecer los Mandamientos de Dios. </a:t>
            </a:r>
          </a:p>
          <a:p>
            <a:pPr marL="457200" lvl="1" indent="0" algn="just">
              <a:buNone/>
            </a:pPr>
            <a:r>
              <a:rPr lang="es-CO" sz="2800" dirty="0" smtClean="0"/>
              <a:t>La </a:t>
            </a:r>
            <a:r>
              <a:rPr lang="es-CO" sz="2800" dirty="0"/>
              <a:t>B</a:t>
            </a:r>
            <a:r>
              <a:rPr lang="es-CO" sz="2800" dirty="0" smtClean="0"/>
              <a:t>iblia dice: </a:t>
            </a:r>
            <a:r>
              <a:rPr lang="es-CO" sz="2800" dirty="0"/>
              <a:t> </a:t>
            </a:r>
            <a:r>
              <a:rPr lang="es-CO" sz="2800" dirty="0" smtClean="0"/>
              <a:t>“</a:t>
            </a:r>
            <a:r>
              <a:rPr lang="es-CO" sz="2800" i="1" dirty="0" smtClean="0"/>
              <a:t>Porque </a:t>
            </a:r>
            <a:r>
              <a:rPr lang="es-CO" sz="2800" i="1" dirty="0"/>
              <a:t>yo [soy] el SEÑOR vuestro Dios, vosotros por tanto os </a:t>
            </a:r>
            <a:r>
              <a:rPr lang="es-CO" sz="3200" i="1" dirty="0"/>
              <a:t>santificaréis, y seréis santos, porque yo [soy</a:t>
            </a:r>
            <a:r>
              <a:rPr lang="es-CO" sz="3200" i="1" dirty="0" smtClean="0"/>
              <a:t>] santo;…”.  </a:t>
            </a:r>
            <a:r>
              <a:rPr lang="es-CO" sz="3200" dirty="0" smtClean="0">
                <a:solidFill>
                  <a:srgbClr val="FF0000"/>
                </a:solidFill>
              </a:rPr>
              <a:t>(Lev.11:44).</a:t>
            </a:r>
          </a:p>
          <a:p>
            <a:pPr marL="457200" lvl="1" indent="0" algn="just">
              <a:buNone/>
            </a:pPr>
            <a:r>
              <a:rPr lang="es-CO" sz="3200" dirty="0" smtClean="0"/>
              <a:t>“</a:t>
            </a:r>
            <a:r>
              <a:rPr lang="es-CO" sz="3200" i="1" dirty="0" smtClean="0"/>
              <a:t>Seguid </a:t>
            </a:r>
            <a:r>
              <a:rPr lang="es-CO" sz="3200" i="1" dirty="0"/>
              <a:t>la paz con todos; y la santidad, sin la cual nadie verá al </a:t>
            </a:r>
            <a:r>
              <a:rPr lang="es-CO" sz="3200" i="1" dirty="0" smtClean="0"/>
              <a:t>Señor”. </a:t>
            </a:r>
            <a:r>
              <a:rPr lang="es-CO" sz="3200" dirty="0" smtClean="0">
                <a:solidFill>
                  <a:srgbClr val="FF0000"/>
                </a:solidFill>
              </a:rPr>
              <a:t>(Heb.112:14).</a:t>
            </a:r>
          </a:p>
          <a:p>
            <a:pPr marL="457200" lvl="1" indent="0" algn="just">
              <a:buNone/>
            </a:pPr>
            <a:r>
              <a:rPr lang="es-CO" sz="3200" dirty="0"/>
              <a:t> </a:t>
            </a:r>
            <a:r>
              <a:rPr lang="es-CO" sz="3200" dirty="0" smtClean="0"/>
              <a:t>“</a:t>
            </a:r>
            <a:r>
              <a:rPr lang="es-CO" sz="3200" i="1" dirty="0" smtClean="0"/>
              <a:t>No </a:t>
            </a:r>
            <a:r>
              <a:rPr lang="es-CO" sz="3200" i="1" dirty="0"/>
              <a:t>entrará en ella </a:t>
            </a:r>
            <a:r>
              <a:rPr lang="es-CO" sz="3200" dirty="0" smtClean="0"/>
              <a:t>– la santa ciudad de Jerusalén- </a:t>
            </a:r>
            <a:r>
              <a:rPr lang="es-CO" sz="3200" i="1" dirty="0" smtClean="0"/>
              <a:t>ninguna </a:t>
            </a:r>
            <a:r>
              <a:rPr lang="es-CO" sz="3200" i="1" dirty="0"/>
              <a:t>cosa sucia, o que hace abominación y mentira, sino </a:t>
            </a:r>
            <a:r>
              <a:rPr lang="es-CO" sz="3200" i="1" dirty="0" smtClean="0"/>
              <a:t>solamente </a:t>
            </a:r>
            <a:r>
              <a:rPr lang="es-CO" sz="3200" i="1" dirty="0"/>
              <a:t>los que están escritos en el libro de la vida del </a:t>
            </a:r>
            <a:r>
              <a:rPr lang="es-CO" sz="3200" i="1" dirty="0" smtClean="0"/>
              <a:t>Cordero</a:t>
            </a:r>
            <a:r>
              <a:rPr lang="es-CO" sz="3200" dirty="0" smtClean="0"/>
              <a:t>”. </a:t>
            </a:r>
            <a:r>
              <a:rPr lang="es-CO" sz="3200" dirty="0" smtClean="0">
                <a:solidFill>
                  <a:srgbClr val="FF0000"/>
                </a:solidFill>
              </a:rPr>
              <a:t>(Ap.21:27). </a:t>
            </a:r>
            <a:r>
              <a:rPr lang="es-CO" sz="3200" dirty="0" smtClean="0"/>
              <a:t>El que no tenga el carácter santo de Cristo, no será salvo. </a:t>
            </a:r>
            <a:endParaRPr lang="es-CO" sz="3200" dirty="0"/>
          </a:p>
          <a:p>
            <a:pPr marL="457200" lvl="1" indent="0" algn="just">
              <a:buNone/>
            </a:pPr>
            <a:r>
              <a:rPr lang="es-CO" sz="3200" dirty="0" smtClean="0"/>
              <a:t>“</a:t>
            </a:r>
            <a:r>
              <a:rPr lang="es-CO" sz="3200" i="1" dirty="0" smtClean="0"/>
              <a:t>Bienaventurados </a:t>
            </a:r>
            <a:r>
              <a:rPr lang="es-CO" sz="3200" i="1" dirty="0"/>
              <a:t>los que hacen sus mandamientos, para que su potencia [y potestad] sea en el árbol de la vida, y que entren por las puertas en la Ciudad</a:t>
            </a:r>
            <a:r>
              <a:rPr lang="es-CO" sz="3200" i="1" dirty="0" smtClean="0"/>
              <a:t>. </a:t>
            </a:r>
            <a:r>
              <a:rPr lang="es-CO" sz="3200" dirty="0" smtClean="0">
                <a:solidFill>
                  <a:srgbClr val="FF0000"/>
                </a:solidFill>
              </a:rPr>
              <a:t>(Ap.22:14). </a:t>
            </a:r>
            <a:endParaRPr lang="es-CO" sz="3200" dirty="0">
              <a:solidFill>
                <a:srgbClr val="FF0000"/>
              </a:solidFill>
            </a:endParaRPr>
          </a:p>
        </p:txBody>
      </p:sp>
    </p:spTree>
    <p:extLst>
      <p:ext uri="{BB962C8B-B14F-4D97-AF65-F5344CB8AC3E}">
        <p14:creationId xmlns:p14="http://schemas.microsoft.com/office/powerpoint/2010/main" val="224205102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72716" y="0"/>
            <a:ext cx="11518231" cy="6858001"/>
          </a:xfrm>
          <a:solidFill>
            <a:schemeClr val="bg1"/>
          </a:solidFill>
          <a:effectLst>
            <a:glow rad="228600">
              <a:schemeClr val="accent2">
                <a:satMod val="175000"/>
                <a:alpha val="40000"/>
              </a:schemeClr>
            </a:glow>
          </a:effectLst>
        </p:spPr>
        <p:txBody>
          <a:bodyPr>
            <a:normAutofit lnSpcReduction="10000"/>
          </a:bodyPr>
          <a:lstStyle/>
          <a:p>
            <a:pPr algn="just"/>
            <a:r>
              <a:rPr lang="es-CO" dirty="0" smtClean="0"/>
              <a:t>“</a:t>
            </a:r>
            <a:r>
              <a:rPr lang="es-CO" i="1" dirty="0" smtClean="0"/>
              <a:t>Ninguno </a:t>
            </a:r>
            <a:r>
              <a:rPr lang="es-CO" i="1" dirty="0"/>
              <a:t>que es nacido de Dios practica el pecado, porque la simiente de Dios permanece en él; y no puede pecar, porque es nacido </a:t>
            </a:r>
            <a:r>
              <a:rPr lang="es-CO" i="1" dirty="0" smtClean="0"/>
              <a:t>de Dios</a:t>
            </a:r>
            <a:r>
              <a:rPr lang="es-CO" dirty="0" smtClean="0"/>
              <a:t>”. </a:t>
            </a:r>
            <a:r>
              <a:rPr lang="es-CO" dirty="0" smtClean="0">
                <a:solidFill>
                  <a:srgbClr val="FF0000"/>
                </a:solidFill>
              </a:rPr>
              <a:t>(1 Ju.3:9). </a:t>
            </a:r>
          </a:p>
          <a:p>
            <a:pPr algn="just"/>
            <a:r>
              <a:rPr lang="es-CO" dirty="0" smtClean="0"/>
              <a:t>“</a:t>
            </a:r>
            <a:r>
              <a:rPr lang="es-CO" i="1" dirty="0" smtClean="0"/>
              <a:t>Pues </a:t>
            </a:r>
            <a:r>
              <a:rPr lang="es-CO" i="1" dirty="0"/>
              <a:t>si vosotros siendo malos, sabéis dar buenas dádivas a vuestros hijos, ¿cuánto más vuestro Padre celestial dará el Espíritu Santo a los que se lo pidan</a:t>
            </a:r>
            <a:r>
              <a:rPr lang="es-CO" i="1" dirty="0" smtClean="0"/>
              <a:t>?</a:t>
            </a:r>
            <a:r>
              <a:rPr lang="es-CO" dirty="0" smtClean="0"/>
              <a:t>” </a:t>
            </a:r>
            <a:r>
              <a:rPr lang="es-CO" dirty="0" smtClean="0">
                <a:solidFill>
                  <a:srgbClr val="FF0000"/>
                </a:solidFill>
              </a:rPr>
              <a:t>(Luc.11:13). </a:t>
            </a:r>
            <a:r>
              <a:rPr lang="es-CO" dirty="0" smtClean="0"/>
              <a:t>ES DECIR: A LOS QUE ESTÉN DISPUESTOS A OBEDECER LA LEY DE DIOS. </a:t>
            </a:r>
          </a:p>
          <a:p>
            <a:pPr marL="0" indent="0" algn="just">
              <a:buNone/>
            </a:pPr>
            <a:r>
              <a:rPr lang="es-CO" dirty="0" smtClean="0"/>
              <a:t>Amados hermano, por nosotros mismos no podemos obedecer los mandamientos de Dios. Por ende El </a:t>
            </a:r>
            <a:r>
              <a:rPr lang="es-CO" dirty="0"/>
              <a:t>señor Jesús nos dice:  </a:t>
            </a:r>
            <a:r>
              <a:rPr lang="es-CO" dirty="0" smtClean="0"/>
              <a:t>“</a:t>
            </a:r>
            <a:r>
              <a:rPr lang="es-CO" i="1" dirty="0" smtClean="0"/>
              <a:t>Permaneced </a:t>
            </a:r>
            <a:r>
              <a:rPr lang="es-CO" i="1" dirty="0"/>
              <a:t>en mí, y yo en vosotros. Como el pámpano no puede llevar fruto de sí mismo, si no permaneciere en la vid; así vosotros, si no estuviereis en mí. </a:t>
            </a:r>
            <a:r>
              <a:rPr lang="es-CO" i="1" dirty="0" smtClean="0"/>
              <a:t>5 </a:t>
            </a:r>
            <a:r>
              <a:rPr lang="es-CO" i="1" dirty="0"/>
              <a:t>YO SOY la vid, vosotros los pámpanos; el que </a:t>
            </a:r>
            <a:r>
              <a:rPr lang="es-CO" b="1" i="1" u="sng" dirty="0"/>
              <a:t>permanece en mí</a:t>
            </a:r>
            <a:r>
              <a:rPr lang="es-CO" i="1" dirty="0"/>
              <a:t>, y yo en él, éste lleva mucho fruto; porque sin mí </a:t>
            </a:r>
            <a:r>
              <a:rPr lang="es-CO" b="1" i="1" u="sng" dirty="0"/>
              <a:t>nada podéis </a:t>
            </a:r>
            <a:r>
              <a:rPr lang="es-CO" b="1" i="1" u="sng" dirty="0" smtClean="0"/>
              <a:t>hacer</a:t>
            </a:r>
            <a:r>
              <a:rPr lang="es-CO" i="1" dirty="0" smtClean="0"/>
              <a:t>”</a:t>
            </a:r>
            <a:r>
              <a:rPr lang="es-CO" dirty="0" smtClean="0"/>
              <a:t>. </a:t>
            </a:r>
            <a:r>
              <a:rPr lang="es-CO" dirty="0">
                <a:solidFill>
                  <a:srgbClr val="FF0000"/>
                </a:solidFill>
              </a:rPr>
              <a:t>(</a:t>
            </a:r>
            <a:r>
              <a:rPr lang="es-CO" dirty="0" smtClean="0">
                <a:solidFill>
                  <a:srgbClr val="FF0000"/>
                </a:solidFill>
              </a:rPr>
              <a:t>Ju.15:4,5). </a:t>
            </a:r>
          </a:p>
          <a:p>
            <a:pPr algn="just"/>
            <a:r>
              <a:rPr lang="es-CO" dirty="0" smtClean="0"/>
              <a:t>“</a:t>
            </a:r>
            <a:r>
              <a:rPr lang="es-CO" i="1" dirty="0" smtClean="0"/>
              <a:t>Y </a:t>
            </a:r>
            <a:r>
              <a:rPr lang="es-CO" i="1" dirty="0"/>
              <a:t>en esto sabemos que nosotros le hemos conocido, si guardamos sus mandamientos. </a:t>
            </a:r>
            <a:r>
              <a:rPr lang="es-CO" i="1" dirty="0" smtClean="0"/>
              <a:t>4 </a:t>
            </a:r>
            <a:r>
              <a:rPr lang="es-CO" i="1" dirty="0"/>
              <a:t>El que dice: Yo le he conocido, y no guarda sus mandamientos, el tal es mentiroso, y no hay verdad en él. </a:t>
            </a:r>
            <a:r>
              <a:rPr lang="es-CO" i="1" dirty="0" smtClean="0"/>
              <a:t>5 </a:t>
            </a:r>
            <a:r>
              <a:rPr lang="es-CO" i="1" dirty="0"/>
              <a:t>Mas el que guarda su Palabra, la caridad de Dios está verdaderamente perfecta en él; por esto sabemos que estamos en él</a:t>
            </a:r>
            <a:r>
              <a:rPr lang="es-CO" dirty="0"/>
              <a:t>. </a:t>
            </a:r>
            <a:r>
              <a:rPr lang="es-CO" dirty="0" smtClean="0">
                <a:solidFill>
                  <a:srgbClr val="FF0000"/>
                </a:solidFill>
              </a:rPr>
              <a:t>(1 Ju.2:3-5). </a:t>
            </a:r>
            <a:endParaRPr lang="es-CO" dirty="0">
              <a:solidFill>
                <a:srgbClr val="FF0000"/>
              </a:solidFill>
            </a:endParaRPr>
          </a:p>
        </p:txBody>
      </p:sp>
    </p:spTree>
    <p:extLst>
      <p:ext uri="{BB962C8B-B14F-4D97-AF65-F5344CB8AC3E}">
        <p14:creationId xmlns:p14="http://schemas.microsoft.com/office/powerpoint/2010/main" val="1957795721"/>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33137" y="449178"/>
            <a:ext cx="11261558" cy="6408821"/>
          </a:xfrm>
          <a:solidFill>
            <a:schemeClr val="accent1">
              <a:lumMod val="20000"/>
              <a:lumOff val="80000"/>
            </a:schemeClr>
          </a:solidFill>
          <a:effectLst>
            <a:glow rad="228600">
              <a:schemeClr val="accent2">
                <a:satMod val="175000"/>
                <a:alpha val="40000"/>
              </a:schemeClr>
            </a:glow>
          </a:effectLst>
        </p:spPr>
        <p:txBody>
          <a:bodyPr>
            <a:normAutofit fontScale="92500" lnSpcReduction="10000"/>
          </a:bodyPr>
          <a:lstStyle/>
          <a:p>
            <a:pPr marL="0" indent="0">
              <a:buNone/>
            </a:pPr>
            <a:r>
              <a:rPr lang="es-CO" sz="3500" b="1" i="1" dirty="0" smtClean="0"/>
              <a:t>¿Será que es imposible guardar los mandamientos de Dios?</a:t>
            </a:r>
          </a:p>
          <a:p>
            <a:pPr marL="457200" lvl="1" indent="0">
              <a:buNone/>
            </a:pPr>
            <a:endParaRPr lang="es-CO" dirty="0" smtClean="0"/>
          </a:p>
          <a:p>
            <a:pPr marL="457200" lvl="1" indent="0" algn="just">
              <a:buNone/>
            </a:pPr>
            <a:r>
              <a:rPr lang="es-CO" sz="3900" b="1" dirty="0" smtClean="0"/>
              <a:t>1</a:t>
            </a:r>
            <a:r>
              <a:rPr lang="es-CO" sz="3000" dirty="0" smtClean="0"/>
              <a:t>). Recordemos que Dios “es amor”, dice </a:t>
            </a:r>
            <a:r>
              <a:rPr lang="es-CO" sz="3000" dirty="0" smtClean="0">
                <a:solidFill>
                  <a:srgbClr val="FF0000"/>
                </a:solidFill>
              </a:rPr>
              <a:t>(1 Ju.4:8). </a:t>
            </a:r>
            <a:r>
              <a:rPr lang="es-CO" sz="3000" dirty="0"/>
              <a:t>Y</a:t>
            </a:r>
            <a:r>
              <a:rPr lang="es-CO" sz="3000" dirty="0" smtClean="0"/>
              <a:t> si Dios es amor, podemos dar por sentado que Él no nos exigiría que hiciéramos algo que no se puede hacer.</a:t>
            </a:r>
          </a:p>
          <a:p>
            <a:pPr marL="457200" lvl="1" indent="0" algn="just">
              <a:buNone/>
            </a:pPr>
            <a:r>
              <a:rPr lang="es-CO" sz="3900" b="1" dirty="0" smtClean="0"/>
              <a:t>2). </a:t>
            </a:r>
            <a:r>
              <a:rPr lang="es-CO" sz="3000" dirty="0" smtClean="0">
                <a:solidFill>
                  <a:srgbClr val="FF0000"/>
                </a:solidFill>
              </a:rPr>
              <a:t>Apocalipsis 12:17</a:t>
            </a:r>
            <a:r>
              <a:rPr lang="es-CO" sz="3000" dirty="0"/>
              <a:t>, dice:  </a:t>
            </a:r>
            <a:r>
              <a:rPr lang="es-CO" sz="3000" dirty="0" smtClean="0"/>
              <a:t>“Entonces </a:t>
            </a:r>
            <a:r>
              <a:rPr lang="es-CO" sz="3000" dirty="0"/>
              <a:t>el dragón fue airado contra la mujer; y se fue a hacer guerra contra los otros de la simiente de ella, </a:t>
            </a:r>
            <a:r>
              <a:rPr lang="es-CO" sz="3000" dirty="0" smtClean="0"/>
              <a:t>LOS CUALES GUARDAN LOS MANDAMIENTOS DE DIOS, </a:t>
            </a:r>
            <a:r>
              <a:rPr lang="es-CO" sz="3000" dirty="0"/>
              <a:t>y tienen el testimonio de </a:t>
            </a:r>
            <a:r>
              <a:rPr lang="es-CO" sz="3000" dirty="0" smtClean="0"/>
              <a:t>Jesús”. Y en </a:t>
            </a:r>
            <a:r>
              <a:rPr lang="es-CO" sz="3000" dirty="0" smtClean="0">
                <a:solidFill>
                  <a:srgbClr val="FF0000"/>
                </a:solidFill>
              </a:rPr>
              <a:t>Ap.14:12</a:t>
            </a:r>
            <a:r>
              <a:rPr lang="es-CO" sz="3000" dirty="0" smtClean="0"/>
              <a:t>, dice: “Aquí </a:t>
            </a:r>
            <a:r>
              <a:rPr lang="es-CO" sz="3000" dirty="0"/>
              <a:t>está la paciencia de los </a:t>
            </a:r>
            <a:r>
              <a:rPr lang="es-CO" sz="3000" dirty="0" smtClean="0"/>
              <a:t>SANTOS; </a:t>
            </a:r>
            <a:r>
              <a:rPr lang="es-CO" sz="3000" dirty="0"/>
              <a:t>aquí están los que </a:t>
            </a:r>
            <a:r>
              <a:rPr lang="es-CO" sz="3000" dirty="0" smtClean="0"/>
              <a:t>GUARDAN LOS MANDAMIENTOS DE DIOS, </a:t>
            </a:r>
            <a:r>
              <a:rPr lang="es-CO" sz="3000" dirty="0"/>
              <a:t>y la fe de </a:t>
            </a:r>
            <a:r>
              <a:rPr lang="es-CO" sz="3000" dirty="0" smtClean="0"/>
              <a:t>Jesús”. </a:t>
            </a:r>
          </a:p>
          <a:p>
            <a:pPr algn="just"/>
            <a:endParaRPr lang="es-CO" sz="3200" dirty="0" smtClean="0"/>
          </a:p>
          <a:p>
            <a:pPr algn="just"/>
            <a:r>
              <a:rPr lang="es-CO" sz="3200" dirty="0" smtClean="0"/>
              <a:t>Note que Juan llama a los que GUARDAN LOS MANDAMIENTOS DE DIOS, “Santos”. Por ende es que el Señor Jesús nos pide que “PERMANEZCÁMOS EN ÉL, PORQUE SIN ÉL, NADA PODOMOS HACER. Eso era lo que hacía Enoc, “CAMINABA CON DIOS”, </a:t>
            </a:r>
            <a:r>
              <a:rPr lang="es-CO" sz="3200" dirty="0" smtClean="0">
                <a:solidFill>
                  <a:srgbClr val="FF0000"/>
                </a:solidFill>
              </a:rPr>
              <a:t>(Ver Ge.5:22,</a:t>
            </a:r>
          </a:p>
        </p:txBody>
      </p:sp>
    </p:spTree>
    <p:extLst>
      <p:ext uri="{BB962C8B-B14F-4D97-AF65-F5344CB8AC3E}">
        <p14:creationId xmlns:p14="http://schemas.microsoft.com/office/powerpoint/2010/main" val="401978835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633" y="978567"/>
            <a:ext cx="9144000" cy="5759117"/>
          </a:xfrm>
          <a:prstGeom prst="rect">
            <a:avLst/>
          </a:prstGeom>
        </p:spPr>
      </p:pic>
      <p:sp>
        <p:nvSpPr>
          <p:cNvPr id="5" name="Rectángulo 4"/>
          <p:cNvSpPr/>
          <p:nvPr/>
        </p:nvSpPr>
        <p:spPr>
          <a:xfrm>
            <a:off x="240632" y="126302"/>
            <a:ext cx="11614483"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2000" b="1" i="1" u="none" strike="noStrike" kern="1200" cap="none" spc="0" normalizeH="0" baseline="0" noProof="0" dirty="0" smtClean="0">
                <a:ln>
                  <a:noFill/>
                </a:ln>
                <a:solidFill>
                  <a:srgbClr val="FF0000"/>
                </a:solidFill>
                <a:effectLst/>
                <a:uLnTx/>
                <a:uFillTx/>
                <a:latin typeface="Calibri" panose="020F0502020204030204"/>
                <a:ea typeface="+mn-ea"/>
                <a:cs typeface="+mn-cs"/>
              </a:rPr>
              <a:t>PARA ENTRAR A LA SANTA CIUDAD DE JERUSALÉN DIOS EXIGIRÁ HABER GUARDADO SUS MANDAMIENOS. </a:t>
            </a:r>
            <a:r>
              <a:rPr kumimoji="0" lang="es-CO" sz="2000" b="1" i="1" u="none" strike="noStrike" kern="1200" cap="none" spc="0" normalizeH="0" baseline="0" noProof="0" dirty="0" smtClean="0">
                <a:ln>
                  <a:noFill/>
                </a:ln>
                <a:solidFill>
                  <a:prstClr val="black"/>
                </a:solidFill>
                <a:effectLst/>
                <a:uLnTx/>
                <a:uFillTx/>
                <a:latin typeface="Calibri" panose="020F0502020204030204"/>
                <a:ea typeface="+mn-ea"/>
                <a:cs typeface="+mn-cs"/>
              </a:rPr>
              <a:t>(VER (AP.22:14). </a:t>
            </a:r>
            <a:r>
              <a:rPr kumimoji="0" lang="es-CO" sz="2000" b="1" i="1" u="none" strike="noStrike" kern="1200" cap="none" spc="0" normalizeH="0" baseline="0" noProof="0" dirty="0" smtClean="0">
                <a:ln>
                  <a:noFill/>
                </a:ln>
                <a:solidFill>
                  <a:srgbClr val="FF0000"/>
                </a:solidFill>
                <a:effectLst/>
                <a:uLnTx/>
                <a:uFillTx/>
                <a:latin typeface="Calibri" panose="020F0502020204030204"/>
                <a:ea typeface="+mn-ea"/>
                <a:cs typeface="+mn-cs"/>
              </a:rPr>
              <a:t>COMO ÉL LOS ESCRIBIÓ, NO LOS QUE EL HOMBRE CAMBIÓ. </a:t>
            </a:r>
            <a:r>
              <a:rPr kumimoji="0" lang="es-CO" sz="2400" b="1" i="1" u="none" strike="noStrike" kern="1200" cap="none" spc="0" normalizeH="0" baseline="0" noProof="0" dirty="0" smtClean="0">
                <a:ln>
                  <a:noFill/>
                </a:ln>
                <a:solidFill>
                  <a:prstClr val="black"/>
                </a:solidFill>
                <a:effectLst/>
                <a:uLnTx/>
                <a:uFillTx/>
                <a:latin typeface="Calibri" panose="020F0502020204030204"/>
                <a:ea typeface="+mn-ea"/>
                <a:cs typeface="+mn-cs"/>
              </a:rPr>
              <a:t>POR ESO DICE: “MIS, SUS”. </a:t>
            </a:r>
            <a:endParaRPr kumimoji="0" lang="es-CO" sz="24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ángulo 5"/>
          <p:cNvSpPr/>
          <p:nvPr/>
        </p:nvSpPr>
        <p:spPr>
          <a:xfrm>
            <a:off x="9769642" y="1482093"/>
            <a:ext cx="2085474" cy="501675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rPr>
              <a:t>En el </a:t>
            </a:r>
            <a:r>
              <a:rPr kumimoji="0" lang="es-CO" sz="3200" b="0" i="0" u="none" strike="noStrike" kern="1200" cap="none" spc="0" normalizeH="0" baseline="0" noProof="0" dirty="0" smtClean="0">
                <a:ln>
                  <a:noFill/>
                </a:ln>
                <a:solidFill>
                  <a:prstClr val="black"/>
                </a:solidFill>
                <a:effectLst/>
                <a:uLnTx/>
                <a:uFillTx/>
                <a:latin typeface="Calibri" panose="020F0502020204030204"/>
                <a:ea typeface="+mn-ea"/>
                <a:cs typeface="+mn-cs"/>
              </a:rPr>
              <a:t>catecismo </a:t>
            </a:r>
            <a:r>
              <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rPr>
              <a:t>están </a:t>
            </a:r>
            <a:r>
              <a:rPr kumimoji="0" lang="es-CO" sz="3200" b="0" i="0" u="none" strike="noStrike" kern="1200" cap="none" spc="0" normalizeH="0" baseline="0" noProof="0" dirty="0" smtClean="0">
                <a:ln>
                  <a:noFill/>
                </a:ln>
                <a:solidFill>
                  <a:prstClr val="black"/>
                </a:solidFill>
                <a:effectLst/>
                <a:uLnTx/>
                <a:uFillTx/>
                <a:latin typeface="Calibri" panose="020F0502020204030204"/>
                <a:ea typeface="+mn-ea"/>
                <a:cs typeface="+mn-cs"/>
              </a:rPr>
              <a:t>ordenados, </a:t>
            </a:r>
            <a:r>
              <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rPr>
              <a:t>porque el décimo fue dividido en dos, </a:t>
            </a:r>
            <a:r>
              <a:rPr kumimoji="0" lang="es-CO" sz="3200" b="0" i="0" u="none" strike="noStrike" kern="1200" cap="none" spc="0" normalizeH="0" baseline="0" noProof="0" dirty="0" smtClean="0">
                <a:ln>
                  <a:noFill/>
                </a:ln>
                <a:solidFill>
                  <a:prstClr val="black"/>
                </a:solidFill>
                <a:effectLst/>
                <a:uLnTx/>
                <a:uFillTx/>
                <a:latin typeface="Calibri" panose="020F0502020204030204"/>
                <a:ea typeface="+mn-ea"/>
                <a:cs typeface="+mn-cs"/>
              </a:rPr>
              <a:t>para completar </a:t>
            </a:r>
            <a:r>
              <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rPr>
              <a:t>los </a:t>
            </a:r>
            <a:r>
              <a:rPr kumimoji="0" lang="es-CO" sz="3200" b="0" i="0" u="none" strike="noStrike" kern="1200" cap="none" spc="0" normalizeH="0" baseline="0" noProof="0" dirty="0" smtClean="0">
                <a:ln>
                  <a:noFill/>
                </a:ln>
                <a:solidFill>
                  <a:prstClr val="black"/>
                </a:solidFill>
                <a:effectLst/>
                <a:uLnTx/>
                <a:uFillTx/>
                <a:latin typeface="Calibri" panose="020F0502020204030204"/>
                <a:ea typeface="+mn-ea"/>
                <a:cs typeface="+mn-cs"/>
              </a:rPr>
              <a:t>diez.</a:t>
            </a:r>
            <a:endParaRPr kumimoji="0" lang="es-CO"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ángulo 1"/>
          <p:cNvSpPr/>
          <p:nvPr/>
        </p:nvSpPr>
        <p:spPr>
          <a:xfrm>
            <a:off x="5096348" y="988863"/>
            <a:ext cx="4288285" cy="400110"/>
          </a:xfrm>
          <a:prstGeom prst="rect">
            <a:avLst/>
          </a:prstGeom>
          <a:solidFill>
            <a:schemeClr val="bg1">
              <a:lumMod val="65000"/>
            </a:schemeClr>
          </a:solidFill>
        </p:spPr>
        <p:txBody>
          <a:bodyPr wrap="square">
            <a:spAutoFit/>
          </a:bodyPr>
          <a:lstStyle/>
          <a:p>
            <a:pPr algn="ctr"/>
            <a:r>
              <a:rPr lang="es-CO" sz="2000" b="1" dirty="0" smtClean="0"/>
              <a:t>En el Catecismo están alterados. </a:t>
            </a:r>
            <a:r>
              <a:rPr lang="es-CO" sz="2000" b="1" dirty="0" err="1" smtClean="0"/>
              <a:t>Dver</a:t>
            </a:r>
            <a:r>
              <a:rPr lang="es-CO" sz="2000" b="1" dirty="0" smtClean="0"/>
              <a:t> . </a:t>
            </a:r>
            <a:endParaRPr lang="es-CO" sz="2000" b="1" dirty="0"/>
          </a:p>
        </p:txBody>
      </p:sp>
    </p:spTree>
    <p:extLst>
      <p:ext uri="{BB962C8B-B14F-4D97-AF65-F5344CB8AC3E}">
        <p14:creationId xmlns:p14="http://schemas.microsoft.com/office/powerpoint/2010/main" val="879503329"/>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288758"/>
            <a:ext cx="11357810" cy="6240379"/>
          </a:xfrm>
          <a:blipFill>
            <a:blip r:embed="rId2"/>
            <a:tile tx="0" ty="0" sx="100000" sy="100000" flip="none" algn="tl"/>
          </a:blipFill>
          <a:effectLst>
            <a:glow rad="228600">
              <a:schemeClr val="accent2">
                <a:satMod val="175000"/>
                <a:alpha val="40000"/>
              </a:schemeClr>
            </a:glow>
          </a:effectLst>
        </p:spPr>
        <p:txBody>
          <a:bodyPr>
            <a:normAutofit lnSpcReduction="10000"/>
          </a:bodyPr>
          <a:lstStyle/>
          <a:p>
            <a:pPr algn="just"/>
            <a:r>
              <a:rPr lang="es-CO" sz="3200" dirty="0" smtClean="0"/>
              <a:t>Cuando Cristo dice: “Mis mandamientos”, y en el Apocalipsis, “Sus mandamientos”, es porque hay otros mandamientos, que Cristo no ordenó obedecer, los que fueron cambiados por el “cuerno pequeño”. </a:t>
            </a:r>
            <a:r>
              <a:rPr lang="es-CO" sz="3200" dirty="0" smtClean="0">
                <a:solidFill>
                  <a:srgbClr val="FF0000"/>
                </a:solidFill>
              </a:rPr>
              <a:t>(ver Da.7:25). </a:t>
            </a:r>
            <a:r>
              <a:rPr lang="es-CO" sz="3200" dirty="0" smtClean="0"/>
              <a:t>Y que muchos están guardando creyendo que le están obedeciendo a Dios, pero que en realidad, le están obedeciendo es al “hombre de pecado”. Satanás, quien se propuso en el cielo cambiar la Ley de Dios. Y por eso no podrán entrar al reino de los cielos. </a:t>
            </a:r>
            <a:r>
              <a:rPr lang="es-CO" sz="3200" dirty="0" smtClean="0">
                <a:solidFill>
                  <a:srgbClr val="FF0000"/>
                </a:solidFill>
              </a:rPr>
              <a:t>(Ver Ap.22:15; 22:18,19; Mat. 5:17-20: Mat.7:21-27; Prov.28:9; </a:t>
            </a:r>
            <a:r>
              <a:rPr lang="es-CO" sz="3200" dirty="0" smtClean="0">
                <a:solidFill>
                  <a:srgbClr val="FF0000"/>
                </a:solidFill>
              </a:rPr>
              <a:t>Zac.7:11; 1 Ju.2:3-6:Heb.12:14).</a:t>
            </a:r>
            <a:endParaRPr lang="es-CO" sz="3200" dirty="0"/>
          </a:p>
          <a:p>
            <a:pPr marL="0" indent="0" algn="just">
              <a:buNone/>
            </a:pPr>
            <a:endParaRPr lang="es-CO" sz="3200" smtClean="0"/>
          </a:p>
          <a:p>
            <a:pPr marL="0" indent="0" algn="just">
              <a:buNone/>
            </a:pPr>
            <a:r>
              <a:rPr lang="es-CO" sz="3200" smtClean="0"/>
              <a:t>Por </a:t>
            </a:r>
            <a:r>
              <a:rPr lang="es-CO" sz="3200" dirty="0"/>
              <a:t>ende, </a:t>
            </a:r>
            <a:r>
              <a:rPr lang="es-CO" sz="3200" dirty="0" smtClean="0"/>
              <a:t>como dijimos anteriormente, por nosotros mismos nos es imposible cumplir todo esto, por ello nuestra </a:t>
            </a:r>
            <a:r>
              <a:rPr lang="es-CO" sz="3200" dirty="0"/>
              <a:t>más urgente necesidad es, permanecer en Cristo, y pedir a Dios que nos conceda su Santo Espíritu, para poder obedecer sus </a:t>
            </a:r>
            <a:r>
              <a:rPr lang="es-CO" sz="3200" dirty="0" smtClean="0"/>
              <a:t>Mandamientos, y así, que el Espíritu </a:t>
            </a:r>
            <a:r>
              <a:rPr lang="es-CO" sz="3200" dirty="0" smtClean="0"/>
              <a:t>Santo </a:t>
            </a:r>
            <a:r>
              <a:rPr lang="es-CO" sz="3200" dirty="0" smtClean="0"/>
              <a:t>more en </a:t>
            </a:r>
            <a:r>
              <a:rPr lang="es-CO" sz="3200" smtClean="0"/>
              <a:t>nosotros permanentemente. </a:t>
            </a:r>
            <a:r>
              <a:rPr lang="es-CO" sz="3200" dirty="0" smtClean="0"/>
              <a:t>Amen. </a:t>
            </a:r>
            <a:endParaRPr lang="es-CO" sz="3200" dirty="0"/>
          </a:p>
          <a:p>
            <a:pPr algn="just"/>
            <a:endParaRPr lang="es-CO" dirty="0" smtClean="0"/>
          </a:p>
        </p:txBody>
      </p:sp>
    </p:spTree>
    <p:extLst>
      <p:ext uri="{BB962C8B-B14F-4D97-AF65-F5344CB8AC3E}">
        <p14:creationId xmlns:p14="http://schemas.microsoft.com/office/powerpoint/2010/main" val="2427638078"/>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6727" y="236788"/>
            <a:ext cx="10515600" cy="886159"/>
          </a:xfrm>
        </p:spPr>
        <p:txBody>
          <a:bodyPr>
            <a:normAutofit/>
          </a:bodyPr>
          <a:lstStyle/>
          <a:p>
            <a:r>
              <a:rPr lang="es-CO" sz="4800" b="1" dirty="0" smtClean="0"/>
              <a:t>Conclusión.</a:t>
            </a:r>
            <a:endParaRPr lang="es-CO" sz="4800" b="1" dirty="0"/>
          </a:p>
        </p:txBody>
      </p:sp>
      <p:sp>
        <p:nvSpPr>
          <p:cNvPr id="3" name="Marcador de contenido 2"/>
          <p:cNvSpPr>
            <a:spLocks noGrp="1"/>
          </p:cNvSpPr>
          <p:nvPr>
            <p:ph idx="1"/>
          </p:nvPr>
        </p:nvSpPr>
        <p:spPr>
          <a:xfrm>
            <a:off x="401053" y="1443790"/>
            <a:ext cx="11421979" cy="5414210"/>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algn="just"/>
            <a:r>
              <a:rPr lang="es-CO" dirty="0" smtClean="0"/>
              <a:t>Así pues, queda bien claro, que nuestro Amante Padre celestial a puesto a nuestra disposición, para ayudarnos a obedecer los Mandamientos de Dios, al Señor Jesús, y a su Santo Espíritu, para que después no tengamos disculpa alguna delante de Él.</a:t>
            </a:r>
          </a:p>
          <a:p>
            <a:pPr algn="just"/>
            <a:r>
              <a:rPr lang="es-CO" dirty="0" smtClean="0"/>
              <a:t>Y a través de este mensaje, Dios nos demuestra su gran amos por salvarnos, “ya que no quiere que nadie se pierda, sino que tengan vida eterna”, que te invita a acudir a Él en busca de perdón, antes que sea tarde, y se termine el tiempo de gracia. En </a:t>
            </a:r>
            <a:r>
              <a:rPr lang="es-CO" dirty="0" smtClean="0">
                <a:solidFill>
                  <a:srgbClr val="FF0000"/>
                </a:solidFill>
              </a:rPr>
              <a:t>Ap.22:17</a:t>
            </a:r>
            <a:r>
              <a:rPr lang="es-CO" dirty="0" smtClean="0"/>
              <a:t> </a:t>
            </a:r>
            <a:r>
              <a:rPr lang="es-CO" dirty="0"/>
              <a:t>dice</a:t>
            </a:r>
            <a:r>
              <a:rPr lang="es-CO" dirty="0" smtClean="0"/>
              <a:t>: “</a:t>
            </a:r>
            <a:r>
              <a:rPr lang="es-CO" b="1" i="1" dirty="0" smtClean="0"/>
              <a:t>Y </a:t>
            </a:r>
            <a:r>
              <a:rPr lang="es-CO" b="1" i="1" dirty="0"/>
              <a:t>el Espíritu y la </a:t>
            </a:r>
            <a:r>
              <a:rPr lang="es-CO" b="1" i="1" dirty="0" smtClean="0"/>
              <a:t>Esposa- la iglesia- </a:t>
            </a:r>
            <a:r>
              <a:rPr lang="es-CO" b="1" i="1" dirty="0"/>
              <a:t>dicen: Ven. Y el que oye, diga: Ven. Y el que tiene sed, venga; y el que quiere, tome del agua de la vida </a:t>
            </a:r>
            <a:r>
              <a:rPr lang="es-CO" b="1" i="1" dirty="0" smtClean="0"/>
              <a:t>gratuitamente</a:t>
            </a:r>
            <a:r>
              <a:rPr lang="es-CO" dirty="0" smtClean="0"/>
              <a:t>”.</a:t>
            </a:r>
          </a:p>
          <a:p>
            <a:pPr algn="just"/>
            <a:endParaRPr lang="es-CO" dirty="0"/>
          </a:p>
          <a:p>
            <a:pPr marL="0" indent="0">
              <a:buNone/>
            </a:pPr>
            <a:r>
              <a:rPr lang="es-CO" b="1" i="1" dirty="0" smtClean="0"/>
              <a:t>BENDICIONES </a:t>
            </a:r>
            <a:r>
              <a:rPr lang="es-CO" b="1" i="1" dirty="0"/>
              <a:t>PARA TODOS, Y MI LLAMADO ES QUE SE PREPAREN, CRISTO REGRESA PRONTO. AMEN. SI ¡VEN SEÑOR JESÚS! </a:t>
            </a:r>
          </a:p>
          <a:p>
            <a:endParaRPr lang="es-CO" dirty="0"/>
          </a:p>
        </p:txBody>
      </p:sp>
    </p:spTree>
    <p:extLst>
      <p:ext uri="{BB962C8B-B14F-4D97-AF65-F5344CB8AC3E}">
        <p14:creationId xmlns:p14="http://schemas.microsoft.com/office/powerpoint/2010/main" val="229392301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1048</TotalTime>
  <Words>3366</Words>
  <Application>Microsoft Office PowerPoint</Application>
  <PresentationFormat>Panorámica</PresentationFormat>
  <Paragraphs>117</Paragraphs>
  <Slides>25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Algerian</vt:lpstr>
      <vt:lpstr>Arial</vt:lpstr>
      <vt:lpstr>Calibri</vt:lpstr>
      <vt:lpstr>Calibri Light</vt:lpstr>
      <vt:lpstr>Tema de Office</vt:lpstr>
      <vt:lpstr>¿QUIÉNES RECIBEN  EL ESPÓRITU SANTO?</vt:lpstr>
      <vt:lpstr>LA SANTA BIBLIA, CLARAMENTE HABLA DE LA EXISTENCIA DEL ESPÍRITU SANTO, COMO EL AYUDADOR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GRAN PREGUNTA ES: ¿QUIENES RECIBEN EL ESPÍRITU SANTO?</vt:lpstr>
      <vt:lpstr>Hech.5:32. “Nosotros somos testigos suyos de estas cosas, y también el Espíritu Santo, el cual ha dado Dios a los que lo obedecen”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¿QUIÉNES RECIBEN  EL ESPÓRITU SANTO?</dc:title>
  <dc:creator>Usuario de Windows</dc:creator>
  <cp:lastModifiedBy>Usuario de Windows</cp:lastModifiedBy>
  <cp:revision>115</cp:revision>
  <dcterms:created xsi:type="dcterms:W3CDTF">2019-06-21T12:50:32Z</dcterms:created>
  <dcterms:modified xsi:type="dcterms:W3CDTF">2019-06-25T11:06:08Z</dcterms:modified>
</cp:coreProperties>
</file>